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92" r:id="rId3"/>
  </p:sldMasterIdLst>
  <p:notesMasterIdLst>
    <p:notesMasterId r:id="rId34"/>
  </p:notesMasterIdLst>
  <p:sldIdLst>
    <p:sldId id="256" r:id="rId4"/>
    <p:sldId id="257" r:id="rId5"/>
    <p:sldId id="258" r:id="rId6"/>
    <p:sldId id="259" r:id="rId7"/>
    <p:sldId id="276" r:id="rId8"/>
    <p:sldId id="260" r:id="rId9"/>
    <p:sldId id="283" r:id="rId10"/>
    <p:sldId id="284" r:id="rId11"/>
    <p:sldId id="285" r:id="rId12"/>
    <p:sldId id="288" r:id="rId13"/>
    <p:sldId id="287" r:id="rId14"/>
    <p:sldId id="286" r:id="rId15"/>
    <p:sldId id="291" r:id="rId16"/>
    <p:sldId id="290" r:id="rId17"/>
    <p:sldId id="277" r:id="rId18"/>
    <p:sldId id="278" r:id="rId19"/>
    <p:sldId id="279" r:id="rId20"/>
    <p:sldId id="272" r:id="rId21"/>
    <p:sldId id="275" r:id="rId22"/>
    <p:sldId id="280" r:id="rId23"/>
    <p:sldId id="281" r:id="rId24"/>
    <p:sldId id="268" r:id="rId25"/>
    <p:sldId id="292" r:id="rId26"/>
    <p:sldId id="294" r:id="rId27"/>
    <p:sldId id="295" r:id="rId28"/>
    <p:sldId id="296" r:id="rId29"/>
    <p:sldId id="297" r:id="rId30"/>
    <p:sldId id="298" r:id="rId31"/>
    <p:sldId id="299" r:id="rId32"/>
    <p:sldId id="273" r:id="rId33"/>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418" autoAdjust="0"/>
  </p:normalViewPr>
  <p:slideViewPr>
    <p:cSldViewPr snapToGrid="0">
      <p:cViewPr varScale="1">
        <p:scale>
          <a:sx n="109" d="100"/>
          <a:sy n="109" d="100"/>
        </p:scale>
        <p:origin x="216" y="256"/>
      </p:cViewPr>
      <p:guideLst/>
    </p:cSldViewPr>
  </p:slideViewPr>
  <p:outlineViewPr>
    <p:cViewPr>
      <p:scale>
        <a:sx n="33" d="100"/>
        <a:sy n="33" d="100"/>
      </p:scale>
      <p:origin x="0" y="-60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345"/>
          </a:xfrm>
          <a:prstGeom prst="rect">
            <a:avLst/>
          </a:prstGeom>
          <a:noFill/>
          <a:ln>
            <a:noFill/>
          </a:ln>
        </p:spPr>
        <p:txBody>
          <a:bodyPr spcFirstLastPara="1" wrap="square" lIns="93150" tIns="93150" rIns="93150" bIns="9315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345"/>
          </a:xfrm>
          <a:prstGeom prst="rect">
            <a:avLst/>
          </a:prstGeom>
          <a:noFill/>
          <a:ln>
            <a:noFill/>
          </a:ln>
        </p:spPr>
        <p:txBody>
          <a:bodyPr spcFirstLastPara="1" wrap="square" lIns="93150" tIns="93150" rIns="93150" bIns="9315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3"/>
            <a:ext cx="5608320" cy="3660610"/>
          </a:xfrm>
          <a:prstGeom prst="rect">
            <a:avLst/>
          </a:prstGeom>
          <a:noFill/>
          <a:ln>
            <a:noFill/>
          </a:ln>
        </p:spPr>
        <p:txBody>
          <a:bodyPr spcFirstLastPara="1" wrap="square" lIns="93150" tIns="93150" rIns="93150" bIns="9315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345"/>
          </a:xfrm>
          <a:prstGeom prst="rect">
            <a:avLst/>
          </a:prstGeom>
          <a:noFill/>
          <a:ln>
            <a:noFill/>
          </a:ln>
        </p:spPr>
        <p:txBody>
          <a:bodyPr spcFirstLastPara="1" wrap="square" lIns="93150" tIns="93150" rIns="93150" bIns="9315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345"/>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05637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01040" y="4473893"/>
            <a:ext cx="5608320" cy="3660610"/>
          </a:xfrm>
          <a:prstGeom prst="rect">
            <a:avLst/>
          </a:prstGeom>
          <a:noFill/>
          <a:ln>
            <a:noFill/>
          </a:ln>
        </p:spPr>
        <p:txBody>
          <a:bodyPr spcFirstLastPara="1" wrap="square" lIns="93150" tIns="93150" rIns="93150" bIns="93150" anchor="t" anchorCtr="0">
            <a:noAutofit/>
          </a:bodyPr>
          <a:lstStyle/>
          <a:p>
            <a:pPr marL="465887" lvl="0" indent="-232943" algn="l" rtl="0">
              <a:lnSpc>
                <a:spcPct val="100000"/>
              </a:lnSpc>
              <a:spcBef>
                <a:spcPts val="0"/>
              </a:spcBef>
              <a:spcAft>
                <a:spcPts val="0"/>
              </a:spcAft>
              <a:buSzPts val="1400"/>
              <a:buNone/>
            </a:pPr>
            <a:r>
              <a:rPr lang="es-US"/>
              <a:t>Introduction: Self. Annual Report for the early childhood development initiative Bright Beginnings – [type = “collaborative” ]</a:t>
            </a:r>
            <a:endParaRPr/>
          </a:p>
          <a:p>
            <a:pPr marL="465887" lvl="0" indent="-232943" algn="l" rtl="0">
              <a:lnSpc>
                <a:spcPct val="100000"/>
              </a:lnSpc>
              <a:spcBef>
                <a:spcPts val="0"/>
              </a:spcBef>
              <a:spcAft>
                <a:spcPts val="0"/>
              </a:spcAft>
              <a:buSzPts val="1400"/>
              <a:buNone/>
            </a:pPr>
            <a:endParaRPr/>
          </a:p>
          <a:p>
            <a:pPr marL="465887" lvl="0" indent="-232943" algn="l" rtl="0">
              <a:lnSpc>
                <a:spcPct val="100000"/>
              </a:lnSpc>
              <a:spcBef>
                <a:spcPts val="0"/>
              </a:spcBef>
              <a:spcAft>
                <a:spcPts val="0"/>
              </a:spcAft>
              <a:buSzPts val="1400"/>
              <a:buNone/>
            </a:pPr>
            <a:r>
              <a:rPr lang="es-US"/>
              <a:t>Es un movimiento bilingue, entonces esta presentacion seria en dos idiomas – gracias a los interpretes</a:t>
            </a:r>
            <a:endParaRPr/>
          </a:p>
          <a:p>
            <a:pPr marL="465887" lvl="0" indent="-232943" algn="l" rtl="0">
              <a:lnSpc>
                <a:spcPct val="100000"/>
              </a:lnSpc>
              <a:spcBef>
                <a:spcPts val="0"/>
              </a:spcBef>
              <a:spcAft>
                <a:spcPts val="0"/>
              </a:spcAft>
              <a:buSzPts val="1400"/>
              <a:buNone/>
            </a:pPr>
            <a:endParaRPr/>
          </a:p>
          <a:p>
            <a:pPr marL="465887" lvl="0" indent="-232943" algn="l" rtl="0">
              <a:lnSpc>
                <a:spcPct val="100000"/>
              </a:lnSpc>
              <a:spcBef>
                <a:spcPts val="0"/>
              </a:spcBef>
              <a:spcAft>
                <a:spcPts val="0"/>
              </a:spcAft>
              <a:buSzPts val="1400"/>
              <a:buNone/>
            </a:pPr>
            <a:r>
              <a:rPr lang="es-US"/>
              <a:t>[we try to apply our advice to ourselves – it is best for children to be supported in learning in their home language ☺]</a:t>
            </a:r>
            <a:endParaRPr/>
          </a:p>
          <a:p>
            <a:pPr marL="465887" lvl="0" indent="-232943" algn="l" rtl="0">
              <a:lnSpc>
                <a:spcPct val="100000"/>
              </a:lnSpc>
              <a:spcBef>
                <a:spcPts val="0"/>
              </a:spcBef>
              <a:spcAft>
                <a:spcPts val="0"/>
              </a:spcAft>
              <a:buSzPts val="1400"/>
              <a:buNone/>
            </a:pPr>
            <a:endParaRPr/>
          </a:p>
          <a:p>
            <a:pPr marL="465887" lvl="0" indent="-232943" algn="l" rtl="0">
              <a:lnSpc>
                <a:spcPct val="100000"/>
              </a:lnSpc>
              <a:spcBef>
                <a:spcPts val="0"/>
              </a:spcBef>
              <a:spcAft>
                <a:spcPts val="0"/>
              </a:spcAft>
              <a:buSzPts val="1400"/>
              <a:buNone/>
            </a:pPr>
            <a:r>
              <a:rPr lang="es-US"/>
              <a:t>Purpose: </a:t>
            </a:r>
            <a:endParaRPr/>
          </a:p>
          <a:p>
            <a:pPr marL="465887" lvl="0" indent="-232943" algn="l" rtl="0">
              <a:lnSpc>
                <a:spcPct val="100000"/>
              </a:lnSpc>
              <a:spcBef>
                <a:spcPts val="0"/>
              </a:spcBef>
              <a:spcAft>
                <a:spcPts val="0"/>
              </a:spcAft>
              <a:buSzPts val="1400"/>
              <a:buAutoNum type="arabicParenR"/>
            </a:pPr>
            <a:r>
              <a:rPr lang="es-US"/>
              <a:t>Bridge the gaps between the organizations who are doing work on behalf of the residents of our County and the Board of Supervisors (BoS) who are responsible for making the policy decisions</a:t>
            </a:r>
            <a:endParaRPr/>
          </a:p>
          <a:p>
            <a:pPr marL="465887" lvl="0" indent="-232943" algn="l" rtl="0">
              <a:lnSpc>
                <a:spcPct val="100000"/>
              </a:lnSpc>
              <a:spcBef>
                <a:spcPts val="0"/>
              </a:spcBef>
              <a:spcAft>
                <a:spcPts val="0"/>
              </a:spcAft>
              <a:buSzPts val="1400"/>
              <a:buAutoNum type="arabicParenR"/>
            </a:pPr>
            <a:r>
              <a:rPr lang="es-US"/>
              <a:t>opportunity to advise and inform the BoS, </a:t>
            </a:r>
            <a:endParaRPr/>
          </a:p>
          <a:p>
            <a:pPr marL="465887" lvl="0" indent="-232943" algn="l" rtl="0">
              <a:lnSpc>
                <a:spcPct val="100000"/>
              </a:lnSpc>
              <a:spcBef>
                <a:spcPts val="0"/>
              </a:spcBef>
              <a:spcAft>
                <a:spcPts val="0"/>
              </a:spcAft>
              <a:buSzPts val="1400"/>
              <a:buAutoNum type="arabicParenR"/>
            </a:pPr>
            <a:r>
              <a:rPr lang="es-US"/>
              <a:t>chance for the BoS to provide direction to the organizations.</a:t>
            </a:r>
            <a:endParaRPr b="0"/>
          </a:p>
          <a:p>
            <a:pPr marL="465887" lvl="0" indent="-232943" algn="l" rtl="0">
              <a:lnSpc>
                <a:spcPct val="100000"/>
              </a:lnSpc>
              <a:spcBef>
                <a:spcPts val="0"/>
              </a:spcBef>
              <a:spcAft>
                <a:spcPts val="0"/>
              </a:spcAft>
              <a:buSzPts val="1400"/>
              <a:buNone/>
            </a:pPr>
            <a:r>
              <a:rPr lang="es-US"/>
              <a:t>2) Increase the transparency and accountability of County Government. These reports will provide organizations with an annual opportunity for self reflection, celebration of accomplishments, and planning for the future</a:t>
            </a:r>
            <a:endParaRPr b="0"/>
          </a:p>
          <a:p>
            <a:pPr marL="465887" lvl="0" indent="-232943" algn="l" rtl="0">
              <a:lnSpc>
                <a:spcPct val="100000"/>
              </a:lnSpc>
              <a:spcBef>
                <a:spcPts val="0"/>
              </a:spcBef>
              <a:spcAft>
                <a:spcPts val="0"/>
              </a:spcAft>
              <a:buSzPts val="1400"/>
              <a:buNone/>
            </a:pPr>
            <a:br>
              <a:rPr lang="es-US"/>
            </a:br>
            <a:endParaRPr/>
          </a:p>
        </p:txBody>
      </p:sp>
      <p:sp>
        <p:nvSpPr>
          <p:cNvPr id="87" name="Google Shape;87;p1:notes"/>
          <p:cNvSpPr txBox="1">
            <a:spLocks noGrp="1"/>
          </p:cNvSpPr>
          <p:nvPr>
            <p:ph type="sldNum" idx="12"/>
          </p:nvPr>
        </p:nvSpPr>
        <p:spPr>
          <a:xfrm>
            <a:off x="3970938" y="8829967"/>
            <a:ext cx="3037840" cy="466345"/>
          </a:xfrm>
          <a:prstGeom prst="rect">
            <a:avLst/>
          </a:prstGeom>
          <a:noFill/>
          <a:ln>
            <a:noFill/>
          </a:ln>
        </p:spPr>
        <p:txBody>
          <a:bodyPr spcFirstLastPara="1" wrap="square" lIns="93150" tIns="46550" rIns="93150" bIns="4655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s-US"/>
              <a:t>1</a:t>
            </a:fld>
            <a:endParaRPr/>
          </a:p>
        </p:txBody>
      </p:sp>
    </p:spTree>
    <p:extLst>
      <p:ext uri="{BB962C8B-B14F-4D97-AF65-F5344CB8AC3E}">
        <p14:creationId xmlns:p14="http://schemas.microsoft.com/office/powerpoint/2010/main" val="1587883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Again, more African American in Monterey County are achieving standards on Math tests than California.  Math scores have increased annually for most grade levels and most subgroups. </a:t>
            </a:r>
          </a:p>
          <a:p>
            <a:r>
              <a:rPr lang="en-US" sz="1200" b="0" i="0" u="none" strike="noStrike" cap="none" dirty="0">
                <a:solidFill>
                  <a:schemeClr val="dk1"/>
                </a:solidFill>
                <a:effectLst/>
                <a:latin typeface="Calibri"/>
                <a:ea typeface="Calibri"/>
                <a:cs typeface="Calibri"/>
                <a:sym typeface="Calibri"/>
              </a:rPr>
              <a:t> </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9976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Graduation rates have steadily grown over the past decade and are now higher than California.  Our patterns parallel California.  Filipino and Asian students show the highest graduation rates on average. </a:t>
            </a: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4602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Monterey County students have fewer nurses and psychologists per students than California as a whole</a:t>
            </a:r>
          </a:p>
          <a:p>
            <a:r>
              <a:rPr lang="en-US" sz="1200" b="0" i="0" u="none" strike="noStrike" cap="none" dirty="0">
                <a:solidFill>
                  <a:schemeClr val="dk1"/>
                </a:solidFill>
                <a:effectLst/>
                <a:latin typeface="Calibri"/>
                <a:ea typeface="Calibri"/>
                <a:cs typeface="Calibri"/>
                <a:sym typeface="Calibri"/>
              </a:rPr>
              <a:t> </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2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Suspension dropped largely between 2011-12 and 2014-15.  The rates have remained steady since 2014-15.</a:t>
            </a: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663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Expulsions, while varying more because of low numbers, remain marginally lower than California as a whole.</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0536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701040" y="4473893"/>
            <a:ext cx="5608320" cy="3660610"/>
          </a:xfrm>
          <a:prstGeom prst="rect">
            <a:avLst/>
          </a:prstGeom>
          <a:noFill/>
          <a:ln>
            <a:noFill/>
          </a:ln>
        </p:spPr>
        <p:txBody>
          <a:bodyPr spcFirstLastPara="1" wrap="square" lIns="93162" tIns="93162" rIns="93162" bIns="93162" anchor="t" anchorCtr="0">
            <a:noAutofit/>
          </a:bodyPr>
          <a:lstStyle/>
          <a:p>
            <a:pPr marL="465887" indent="-232943"/>
            <a:endParaRPr dirty="0"/>
          </a:p>
        </p:txBody>
      </p:sp>
      <p:sp>
        <p:nvSpPr>
          <p:cNvPr id="87" name="Shape 87"/>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fld id="{00000000-1234-1234-1234-123412341234}" type="slidenum">
              <a:rPr lang="es-US"/>
              <a:pPr/>
              <a:t>15</a:t>
            </a:fld>
            <a:endParaRPr dirty="0"/>
          </a:p>
        </p:txBody>
      </p:sp>
    </p:spTree>
    <p:extLst>
      <p:ext uri="{BB962C8B-B14F-4D97-AF65-F5344CB8AC3E}">
        <p14:creationId xmlns:p14="http://schemas.microsoft.com/office/powerpoint/2010/main" val="4233697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701040" y="4473893"/>
            <a:ext cx="5608320" cy="3660610"/>
          </a:xfrm>
          <a:prstGeom prst="rect">
            <a:avLst/>
          </a:prstGeom>
          <a:noFill/>
          <a:ln>
            <a:noFill/>
          </a:ln>
        </p:spPr>
        <p:txBody>
          <a:bodyPr spcFirstLastPara="1" wrap="square" lIns="93162" tIns="93162" rIns="93162" bIns="93162" anchor="t" anchorCtr="0">
            <a:noAutofit/>
          </a:bodyPr>
          <a:lstStyle/>
          <a:p>
            <a:pPr marL="465887" indent="-232943"/>
            <a:endParaRPr dirty="0"/>
          </a:p>
        </p:txBody>
      </p:sp>
      <p:sp>
        <p:nvSpPr>
          <p:cNvPr id="104" name="Shape 104"/>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fld id="{00000000-1234-1234-1234-123412341234}" type="slidenum">
              <a:rPr lang="es-US"/>
              <a:pPr/>
              <a:t>16</a:t>
            </a:fld>
            <a:endParaRPr/>
          </a:p>
        </p:txBody>
      </p:sp>
    </p:spTree>
    <p:extLst>
      <p:ext uri="{BB962C8B-B14F-4D97-AF65-F5344CB8AC3E}">
        <p14:creationId xmlns:p14="http://schemas.microsoft.com/office/powerpoint/2010/main" val="2391729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01040" y="4473893"/>
            <a:ext cx="5608320" cy="3660610"/>
          </a:xfrm>
          <a:prstGeom prst="rect">
            <a:avLst/>
          </a:prstGeom>
          <a:noFill/>
          <a:ln>
            <a:noFill/>
          </a:ln>
        </p:spPr>
        <p:txBody>
          <a:bodyPr spcFirstLastPara="1" wrap="square" lIns="93162" tIns="93162" rIns="93162" bIns="93162" anchor="t" anchorCtr="0">
            <a:noAutofit/>
          </a:bodyPr>
          <a:lstStyle/>
          <a:p>
            <a:pPr marL="0" indent="0"/>
            <a:endParaRPr dirty="0"/>
          </a:p>
        </p:txBody>
      </p:sp>
      <p:sp>
        <p:nvSpPr>
          <p:cNvPr id="253" name="Shape 25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4160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01040" y="4473893"/>
            <a:ext cx="5608320" cy="3660610"/>
          </a:xfrm>
          <a:prstGeom prst="rect">
            <a:avLst/>
          </a:prstGeom>
          <a:noFill/>
          <a:ln>
            <a:noFill/>
          </a:ln>
        </p:spPr>
        <p:txBody>
          <a:bodyPr spcFirstLastPara="1" wrap="square" lIns="93162" tIns="93162" rIns="93162" bIns="93162" anchor="t" anchorCtr="0">
            <a:noAutofit/>
          </a:bodyPr>
          <a:lstStyle/>
          <a:p>
            <a:pPr marL="0" indent="0"/>
            <a:r>
              <a:rPr lang="en-US" dirty="0"/>
              <a:t>NEEDS TRIMMING on slide, add to notes</a:t>
            </a:r>
            <a:endParaRPr dirty="0"/>
          </a:p>
        </p:txBody>
      </p:sp>
      <p:sp>
        <p:nvSpPr>
          <p:cNvPr id="253" name="Shape 25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32279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alibri" panose="020F0502020204030204" pitchFamily="34" charset="0"/>
                <a:cs typeface="Calibri" panose="020F0502020204030204" pitchFamily="34" charset="0"/>
              </a:rPr>
              <a:t>Cross-sector, multi-disciplinary strategic planning process included 25+ agencies over 6+ months, co-facilitated by Bright Beginnings and United Way. Planning group continues to meet quarterly as the ECD Advisory Group, providing technical expertise to moving the countywide strategy forward.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Calibri" panose="020F0502020204030204" pitchFamily="34" charset="0"/>
              <a:cs typeface="Calibri" panose="020F0502020204030204" pitchFamily="34" charset="0"/>
            </a:endParaRPr>
          </a:p>
          <a:p>
            <a:pPr rtl="0"/>
            <a:r>
              <a:rPr lang="en-US" sz="1200" b="0" i="0" u="none" strike="noStrike" kern="1200" cap="none" dirty="0">
                <a:solidFill>
                  <a:schemeClr val="dk1"/>
                </a:solidFill>
                <a:effectLst/>
                <a:latin typeface="Calibri"/>
                <a:ea typeface="Calibri"/>
                <a:cs typeface="Calibri"/>
                <a:sym typeface="Calibri"/>
              </a:rPr>
              <a:t>This strategic plan aims to change the way we as a community think about young children and their families, and the ways we all work together to support them. The plan uses a systems approach, takes an equity lens, and identifies a shared commitment to the following core values for aligned action:  </a:t>
            </a:r>
            <a:endParaRPr lang="en-US" b="0" dirty="0">
              <a:effectLst/>
            </a:endParaRPr>
          </a:p>
          <a:p>
            <a:pPr rtl="0" fontAlgn="base"/>
            <a:r>
              <a:rPr lang="en-US" sz="1200" b="0" i="0" u="none" strike="noStrike" kern="1200" cap="none" dirty="0">
                <a:solidFill>
                  <a:schemeClr val="dk1"/>
                </a:solidFill>
                <a:effectLst/>
                <a:latin typeface="Calibri"/>
                <a:ea typeface="Calibri"/>
                <a:cs typeface="Calibri"/>
                <a:sym typeface="Calibri"/>
              </a:rPr>
              <a:t>Holistic view of children and families.</a:t>
            </a:r>
          </a:p>
          <a:p>
            <a:pPr rtl="0" fontAlgn="base"/>
            <a:r>
              <a:rPr lang="en-US" sz="1200" b="0" i="0" u="none" strike="noStrike" kern="1200" cap="none" dirty="0">
                <a:solidFill>
                  <a:schemeClr val="dk1"/>
                </a:solidFill>
                <a:effectLst/>
                <a:latin typeface="Calibri"/>
                <a:ea typeface="Calibri"/>
                <a:cs typeface="Calibri"/>
                <a:sym typeface="Calibri"/>
              </a:rPr>
              <a:t>Power of interconnected community systems.</a:t>
            </a:r>
          </a:p>
          <a:p>
            <a:pPr rtl="0" fontAlgn="base"/>
            <a:r>
              <a:rPr lang="en-US" sz="1200" b="0" i="0" u="none" strike="noStrike" kern="1200" cap="none" dirty="0" err="1">
                <a:solidFill>
                  <a:schemeClr val="dk1"/>
                </a:solidFill>
                <a:effectLst/>
                <a:latin typeface="Calibri"/>
                <a:ea typeface="Calibri"/>
                <a:cs typeface="Calibri"/>
                <a:sym typeface="Calibri"/>
              </a:rPr>
              <a:t>RIght</a:t>
            </a:r>
            <a:r>
              <a:rPr lang="en-US" sz="1200" b="0" i="0" u="none" strike="noStrike" kern="1200" cap="none" dirty="0">
                <a:solidFill>
                  <a:schemeClr val="dk1"/>
                </a:solidFill>
                <a:effectLst/>
                <a:latin typeface="Calibri"/>
                <a:ea typeface="Calibri"/>
                <a:cs typeface="Calibri"/>
                <a:sym typeface="Calibri"/>
              </a:rPr>
              <a:t> of all children to access equitable opportunities.</a:t>
            </a:r>
          </a:p>
          <a:p>
            <a:pPr rtl="0" fontAlgn="base"/>
            <a:r>
              <a:rPr lang="en-US" sz="1200" b="0" i="0" u="none" strike="noStrike" kern="1200" cap="none" dirty="0">
                <a:solidFill>
                  <a:schemeClr val="dk1"/>
                </a:solidFill>
                <a:effectLst/>
                <a:latin typeface="Calibri"/>
                <a:ea typeface="Calibri"/>
                <a:cs typeface="Calibri"/>
                <a:sym typeface="Calibri"/>
              </a:rPr>
              <a:t>Culturally responsive and trauma-informed practices.</a:t>
            </a:r>
          </a:p>
          <a:p>
            <a:pPr rtl="0" fontAlgn="base"/>
            <a:r>
              <a:rPr lang="en-US" sz="1200" b="0" i="0" u="none" strike="noStrike" kern="1200" cap="none" dirty="0">
                <a:solidFill>
                  <a:schemeClr val="dk1"/>
                </a:solidFill>
                <a:effectLst/>
                <a:latin typeface="Calibri"/>
                <a:ea typeface="Calibri"/>
                <a:cs typeface="Calibri"/>
                <a:sym typeface="Calibri"/>
              </a:rPr>
              <a:t>Co-creating solutions.</a:t>
            </a:r>
          </a:p>
          <a:p>
            <a:pPr rtl="0" fontAlgn="base"/>
            <a:r>
              <a:rPr lang="en-US" sz="1200" b="0" i="0" u="none" strike="noStrike" kern="1200" cap="none" dirty="0">
                <a:solidFill>
                  <a:schemeClr val="dk1"/>
                </a:solidFill>
                <a:effectLst/>
                <a:latin typeface="Calibri"/>
                <a:ea typeface="Calibri"/>
                <a:cs typeface="Calibri"/>
                <a:sym typeface="Calibri"/>
              </a:rPr>
              <a:t>Tenacious focus on results.</a:t>
            </a:r>
          </a:p>
          <a:p>
            <a:pPr rtl="0" fontAlgn="base"/>
            <a:r>
              <a:rPr lang="en-US" sz="1200" b="0" i="0" u="none" strike="noStrike" kern="1200" cap="none" dirty="0">
                <a:solidFill>
                  <a:schemeClr val="dk1"/>
                </a:solidFill>
                <a:effectLst/>
                <a:latin typeface="Calibri"/>
                <a:ea typeface="Calibri"/>
                <a:cs typeface="Calibri"/>
                <a:sym typeface="Calibri"/>
              </a:rPr>
              <a:t>Informed by research.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idx="12"/>
          </p:nvPr>
        </p:nvSpPr>
        <p:spPr/>
        <p:txBody>
          <a:bodyPr/>
          <a:lstStyle/>
          <a:p>
            <a:pPr algn="r">
              <a:buClr>
                <a:srgbClr val="000000"/>
              </a:buClr>
              <a:buSzPts val="1200"/>
            </a:pPr>
            <a:fld id="{00000000-1234-1234-1234-123412341234}" type="slidenum">
              <a:rPr lang="es-US" sz="1200" smtClean="0">
                <a:solidFill>
                  <a:schemeClr val="dk1"/>
                </a:solidFill>
                <a:latin typeface="Calibri"/>
                <a:ea typeface="Calibri"/>
                <a:cs typeface="Calibri"/>
                <a:sym typeface="Calibri"/>
              </a:rPr>
              <a:pPr algn="r">
                <a:buClr>
                  <a:srgbClr val="000000"/>
                </a:buClr>
                <a:buSzPts val="1200"/>
              </a:pPr>
              <a:t>19</a:t>
            </a:fld>
            <a:endParaRPr lang="es-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932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176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launched, super-resourced existing projects and catalyzed new ones for FY 2018-19 (incoming) </a:t>
            </a:r>
          </a:p>
          <a:p>
            <a:endParaRPr lang="en-US" dirty="0"/>
          </a:p>
          <a:p>
            <a:endParaRPr lang="en-US" dirty="0"/>
          </a:p>
          <a:p>
            <a:r>
              <a:rPr lang="en-US" dirty="0"/>
              <a:t>NOTE add something like: “presentations to Council on immigration, and regular updates on policy and current issues that young children and families face , like homelessness.”</a:t>
            </a:r>
          </a:p>
        </p:txBody>
      </p:sp>
      <p:sp>
        <p:nvSpPr>
          <p:cNvPr id="4" name="Slide Number Placeholder 3"/>
          <p:cNvSpPr>
            <a:spLocks noGrp="1"/>
          </p:cNvSpPr>
          <p:nvPr>
            <p:ph type="sldNum" idx="12"/>
          </p:nvPr>
        </p:nvSpPr>
        <p:spPr/>
        <p:txBody>
          <a:bodyPr/>
          <a:lstStyle/>
          <a:p>
            <a:pPr algn="r">
              <a:buClr>
                <a:srgbClr val="000000"/>
              </a:buClr>
              <a:buSzPts val="1200"/>
            </a:pPr>
            <a:fld id="{00000000-1234-1234-1234-123412341234}" type="slidenum">
              <a:rPr lang="es-US" sz="1200" smtClean="0">
                <a:solidFill>
                  <a:schemeClr val="dk1"/>
                </a:solidFill>
                <a:latin typeface="Calibri"/>
                <a:ea typeface="Calibri"/>
                <a:cs typeface="Calibri"/>
                <a:sym typeface="Calibri"/>
              </a:rPr>
              <a:pPr algn="r">
                <a:buClr>
                  <a:srgbClr val="000000"/>
                </a:buClr>
                <a:buSzPts val="1200"/>
              </a:pPr>
              <a:t>20</a:t>
            </a:fld>
            <a:endParaRPr lang="es-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0074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launched, super-resourced existing projects and catalyzed new ones for FY 2018-19 (incoming) </a:t>
            </a:r>
          </a:p>
          <a:p>
            <a:endParaRPr lang="en-US" dirty="0"/>
          </a:p>
          <a:p>
            <a:r>
              <a:rPr lang="en-US" dirty="0"/>
              <a:t>NOTE: animations fixed</a:t>
            </a:r>
          </a:p>
          <a:p>
            <a:endParaRPr lang="en-US" dirty="0"/>
          </a:p>
          <a:p>
            <a:r>
              <a:rPr lang="en-US" dirty="0"/>
              <a:t>NOTE add something like: “presentations to Council on immigration, and regular updates on policy and current issues that young children and families face , like homelessness.”</a:t>
            </a:r>
          </a:p>
        </p:txBody>
      </p:sp>
      <p:sp>
        <p:nvSpPr>
          <p:cNvPr id="4" name="Slide Number Placeholder 3"/>
          <p:cNvSpPr>
            <a:spLocks noGrp="1"/>
          </p:cNvSpPr>
          <p:nvPr>
            <p:ph type="sldNum" idx="12"/>
          </p:nvPr>
        </p:nvSpPr>
        <p:spPr/>
        <p:txBody>
          <a:bodyPr/>
          <a:lstStyle/>
          <a:p>
            <a:pPr algn="r">
              <a:buClr>
                <a:srgbClr val="000000"/>
              </a:buClr>
              <a:buSzPts val="1200"/>
            </a:pPr>
            <a:fld id="{00000000-1234-1234-1234-123412341234}" type="slidenum">
              <a:rPr lang="es-US" sz="1200" smtClean="0">
                <a:solidFill>
                  <a:schemeClr val="dk1"/>
                </a:solidFill>
                <a:latin typeface="Calibri"/>
                <a:ea typeface="Calibri"/>
                <a:cs typeface="Calibri"/>
                <a:sym typeface="Calibri"/>
              </a:rPr>
              <a:pPr algn="r">
                <a:buClr>
                  <a:srgbClr val="000000"/>
                </a:buClr>
                <a:buSzPts val="1200"/>
              </a:pPr>
              <a:t>21</a:t>
            </a:fld>
            <a:endParaRPr lang="es-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0074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701040" y="4473893"/>
            <a:ext cx="5608320" cy="3660610"/>
          </a:xfrm>
          <a:prstGeom prst="rect">
            <a:avLst/>
          </a:prstGeom>
          <a:noFill/>
          <a:ln>
            <a:noFill/>
          </a:ln>
        </p:spPr>
        <p:txBody>
          <a:bodyPr spcFirstLastPara="1" wrap="square" lIns="93162" tIns="93162" rIns="93162" bIns="93162" anchor="t" anchorCtr="0">
            <a:noAutofit/>
          </a:bodyPr>
          <a:lstStyle/>
          <a:p>
            <a:pPr marL="114300" indent="0">
              <a:buNone/>
            </a:pPr>
            <a:r>
              <a:rPr lang="en-US" b="0" dirty="0"/>
              <a:t>Grow support from County:</a:t>
            </a:r>
          </a:p>
          <a:p>
            <a:r>
              <a:rPr lang="en-US" b="0" dirty="0"/>
              <a:t>Reinstate general funds for Backbone</a:t>
            </a:r>
          </a:p>
          <a:p>
            <a:r>
              <a:rPr lang="en-US" b="0" dirty="0" err="1"/>
              <a:t>Homevisiting</a:t>
            </a:r>
            <a:r>
              <a:rPr lang="en-US" b="0" dirty="0"/>
              <a:t> Coordination Hub</a:t>
            </a:r>
          </a:p>
          <a:p>
            <a:r>
              <a:rPr lang="en-US" b="0" dirty="0"/>
              <a:t>Maternal Mental Health Awareness</a:t>
            </a:r>
          </a:p>
          <a:p>
            <a:r>
              <a:rPr lang="en-US" b="0" dirty="0"/>
              <a:t>ECE Systems Transformation</a:t>
            </a:r>
          </a:p>
          <a:p>
            <a:pPr marL="114300" indent="0">
              <a:buNone/>
            </a:pPr>
            <a:r>
              <a:rPr lang="en-US" b="0" dirty="0"/>
              <a:t>Deepen Current Strategic Activities</a:t>
            </a:r>
          </a:p>
          <a:p>
            <a:pPr marL="114300" indent="0">
              <a:buNone/>
            </a:pPr>
            <a:r>
              <a:rPr lang="en-US" b="0" dirty="0"/>
              <a:t>Hone Key Performance Indicators: Better align with TOCs &amp; MEALs of strategic activities</a:t>
            </a:r>
          </a:p>
          <a:p>
            <a:pPr marL="1143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Upgrade Organizational Development: governance (decision making processes &amp; resource allocation)</a:t>
            </a:r>
          </a:p>
          <a:p>
            <a:pPr marL="114300" indent="0">
              <a:buNone/>
            </a:pPr>
            <a:endParaRPr lang="en-US" b="1" dirty="0"/>
          </a:p>
          <a:p>
            <a:pPr marL="0" indent="0"/>
            <a:endParaRPr dirty="0"/>
          </a:p>
        </p:txBody>
      </p:sp>
      <p:sp>
        <p:nvSpPr>
          <p:cNvPr id="235" name="Shape 235"/>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buClr>
                <a:srgbClr val="000000"/>
              </a:buClr>
              <a:buSzPts val="1400"/>
            </a:pPr>
            <a:fld id="{00000000-1234-1234-1234-123412341234}" type="slidenum">
              <a:rPr lang="es-US"/>
              <a:pPr>
                <a:buClr>
                  <a:srgbClr val="000000"/>
                </a:buClr>
                <a:buSzPts val="1400"/>
              </a:pPr>
              <a:t>22</a:t>
            </a:fld>
            <a:endParaRPr/>
          </a:p>
        </p:txBody>
      </p:sp>
    </p:spTree>
    <p:extLst>
      <p:ext uri="{BB962C8B-B14F-4D97-AF65-F5344CB8AC3E}">
        <p14:creationId xmlns:p14="http://schemas.microsoft.com/office/powerpoint/2010/main" val="1308589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We formed the Partnership around this basic charter </a:t>
            </a:r>
            <a:endParaRPr lang="en-US" sz="1600" dirty="0"/>
          </a:p>
          <a:p>
            <a:pPr lvl="0"/>
            <a:r>
              <a:rPr lang="en-US" sz="1600" dirty="0"/>
              <a:t>To ensure that every child: </a:t>
            </a:r>
          </a:p>
          <a:p>
            <a:pPr lvl="1"/>
            <a:r>
              <a:rPr lang="en-US" sz="1600" dirty="0"/>
              <a:t>is prepared for school</a:t>
            </a:r>
          </a:p>
          <a:p>
            <a:pPr lvl="1"/>
            <a:r>
              <a:rPr lang="en-US" sz="1600" dirty="0"/>
              <a:t>achieves in and out of school </a:t>
            </a:r>
          </a:p>
          <a:p>
            <a:pPr lvl="1"/>
            <a:r>
              <a:rPr lang="en-US" sz="1600" dirty="0"/>
              <a:t>completes a post-high school credential </a:t>
            </a:r>
          </a:p>
          <a:p>
            <a:pPr lvl="1"/>
            <a:r>
              <a:rPr lang="en-US" sz="1600" dirty="0"/>
              <a:t>enters a promising career </a:t>
            </a:r>
          </a:p>
          <a:p>
            <a:pPr lvl="1"/>
            <a:endParaRPr lang="en-US" sz="1600" dirty="0"/>
          </a:p>
          <a:p>
            <a:pPr lvl="1"/>
            <a:endParaRPr lang="en-US" sz="1600" dirty="0"/>
          </a:p>
          <a:p>
            <a:r>
              <a:rPr lang="en-US" sz="1600" dirty="0"/>
              <a:t>This  is simple, and clear.  But it has required</a:t>
            </a:r>
            <a:r>
              <a:rPr lang="en-US" sz="1600" baseline="0" dirty="0"/>
              <a:t> and will continue to require </a:t>
            </a:r>
            <a:r>
              <a:rPr lang="en-US" sz="1600" dirty="0"/>
              <a:t>hard work to close the gaps from where we are today. </a:t>
            </a:r>
          </a:p>
          <a:p>
            <a:endParaRPr lang="en-US" sz="1200" dirty="0"/>
          </a:p>
          <a:p>
            <a:endParaRPr lang="en-US" sz="1200" dirty="0"/>
          </a:p>
          <a:p>
            <a:r>
              <a:rPr lang="en-US" sz="1200" dirty="0"/>
              <a:t>In 2015, our community set a 10 year goal – and that is to triple the number of kids who achieve a post-high school credential, raising the bar from 20% to 60% by 2026. </a:t>
            </a:r>
          </a:p>
          <a:p>
            <a:endParaRPr lang="en-US" sz="1200" dirty="0"/>
          </a:p>
          <a:p>
            <a:r>
              <a:rPr lang="en-US" sz="1200" dirty="0"/>
              <a:t>To date, we have improved about 5%.  We are moving in the right direction.  We also have a long ways to go.  </a:t>
            </a:r>
          </a:p>
        </p:txBody>
      </p:sp>
      <p:sp>
        <p:nvSpPr>
          <p:cNvPr id="4" name="Slide Number Placeholder 3"/>
          <p:cNvSpPr>
            <a:spLocks noGrp="1"/>
          </p:cNvSpPr>
          <p:nvPr>
            <p:ph type="sldNum" sz="quarter" idx="10"/>
          </p:nvPr>
        </p:nvSpPr>
        <p:spPr/>
        <p:txBody>
          <a:bodyPr/>
          <a:lstStyle/>
          <a:p>
            <a:fld id="{37426D95-C1E9-6346-B752-BFAF4216AEA0}"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3062523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8550" y="153988"/>
            <a:ext cx="3556000" cy="2001837"/>
          </a:xfrm>
        </p:spPr>
      </p:sp>
      <p:sp>
        <p:nvSpPr>
          <p:cNvPr id="3" name="Notes Placeholder 2"/>
          <p:cNvSpPr>
            <a:spLocks noGrp="1"/>
          </p:cNvSpPr>
          <p:nvPr>
            <p:ph type="body" idx="1"/>
          </p:nvPr>
        </p:nvSpPr>
        <p:spPr>
          <a:xfrm>
            <a:off x="150125" y="1030404"/>
            <a:ext cx="6706288" cy="8782335"/>
          </a:xfrm>
        </p:spPr>
        <p:txBody>
          <a:bodyPr/>
          <a:lstStyle/>
          <a:p>
            <a:r>
              <a:rPr lang="en-US" sz="1200" dirty="0"/>
              <a:t>We analyzed over 100 data points that told us where kids fall behind and fall out of the education pathway.  After prioritizing these “pain points”, we identified 7 top priority goals.  When we improve in these 7 priority goal areas, we will see many more children and youth succeed.</a:t>
            </a:r>
            <a:endParaRPr lang="en-US" sz="1200" b="0" baseline="0" dirty="0"/>
          </a:p>
          <a:p>
            <a:endParaRPr lang="en-US" b="0" baseline="0" dirty="0"/>
          </a:p>
          <a:p>
            <a:r>
              <a:rPr lang="en-US" b="0" baseline="0" dirty="0"/>
              <a:t>During 2018, The Monterey Children’s Council engaged with Bright Futures around Goal 5: Youth Development and Engagement</a:t>
            </a:r>
            <a:endParaRPr lang="en-US" dirty="0"/>
          </a:p>
          <a:p>
            <a:endParaRPr lang="en-US" dirty="0"/>
          </a:p>
        </p:txBody>
      </p:sp>
      <p:sp>
        <p:nvSpPr>
          <p:cNvPr id="4" name="Slide Number Placeholder 3"/>
          <p:cNvSpPr>
            <a:spLocks noGrp="1"/>
          </p:cNvSpPr>
          <p:nvPr>
            <p:ph type="sldNum" sz="quarter" idx="10"/>
          </p:nvPr>
        </p:nvSpPr>
        <p:spPr/>
        <p:txBody>
          <a:bodyPr/>
          <a:lstStyle/>
          <a:p>
            <a:fld id="{37426D95-C1E9-6346-B752-BFAF4216AEA0}" type="slidenum">
              <a:rPr lang="en-US" smtClean="0"/>
              <a:t>24</a:t>
            </a:fld>
            <a:endParaRPr lang="en-US"/>
          </a:p>
        </p:txBody>
      </p:sp>
    </p:spTree>
    <p:extLst>
      <p:ext uri="{BB962C8B-B14F-4D97-AF65-F5344CB8AC3E}">
        <p14:creationId xmlns:p14="http://schemas.microsoft.com/office/powerpoint/2010/main" val="341091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US" sz="1200" b="0" i="0" u="none" strike="noStrike" cap="none" smtClean="0">
                <a:solidFill>
                  <a:schemeClr val="dk1"/>
                </a:solidFill>
                <a:latin typeface="Calibri"/>
                <a:ea typeface="Calibri"/>
                <a:cs typeface="Calibri"/>
                <a:sym typeface="Calibri"/>
              </a:rPr>
              <a:t>25</a:t>
            </a:fld>
            <a:endParaRPr lang="es-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976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US" sz="1200" b="0" i="0" u="none" strike="noStrike" cap="none" smtClean="0">
                <a:solidFill>
                  <a:schemeClr val="dk1"/>
                </a:solidFill>
                <a:latin typeface="Calibri"/>
                <a:ea typeface="Calibri"/>
                <a:cs typeface="Calibri"/>
                <a:sym typeface="Calibri"/>
              </a:rPr>
              <a:t>26</a:t>
            </a:fld>
            <a:endParaRPr lang="es-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4504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US" sz="1200" b="0" i="0" u="none" strike="noStrike" cap="none" smtClean="0">
                <a:solidFill>
                  <a:schemeClr val="dk1"/>
                </a:solidFill>
                <a:latin typeface="Calibri"/>
                <a:ea typeface="Calibri"/>
                <a:cs typeface="Calibri"/>
                <a:sym typeface="Calibri"/>
              </a:rPr>
              <a:t>27</a:t>
            </a:fld>
            <a:endParaRPr lang="es-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7128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US" sz="1200" b="0" i="0" u="none" strike="noStrike" cap="none" smtClean="0">
                <a:solidFill>
                  <a:schemeClr val="dk1"/>
                </a:solidFill>
                <a:latin typeface="Calibri"/>
                <a:ea typeface="Calibri"/>
                <a:cs typeface="Calibri"/>
                <a:sym typeface="Calibri"/>
              </a:rPr>
              <a:t>28</a:t>
            </a:fld>
            <a:endParaRPr lang="es-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8433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s-US" sz="1200" b="0" i="0" u="none" strike="noStrike" cap="none" smtClean="0">
                <a:solidFill>
                  <a:schemeClr val="dk1"/>
                </a:solidFill>
                <a:latin typeface="Calibri"/>
                <a:ea typeface="Calibri"/>
                <a:cs typeface="Calibri"/>
                <a:sym typeface="Calibri"/>
              </a:rPr>
              <a:t>29</a:t>
            </a:fld>
            <a:endParaRPr lang="es-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3004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5460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18:notes"/>
          <p:cNvSpPr txBox="1">
            <a:spLocks noGrp="1"/>
          </p:cNvSpPr>
          <p:nvPr>
            <p:ph type="body" idx="1"/>
          </p:nvPr>
        </p:nvSpPr>
        <p:spPr>
          <a:xfrm>
            <a:off x="701040" y="4473893"/>
            <a:ext cx="5608320" cy="3660610"/>
          </a:xfrm>
          <a:prstGeom prst="rect">
            <a:avLst/>
          </a:prstGeom>
          <a:noFill/>
          <a:ln>
            <a:noFill/>
          </a:ln>
        </p:spPr>
        <p:txBody>
          <a:bodyPr spcFirstLastPara="1" wrap="square" lIns="93150" tIns="93150" rIns="93150" bIns="93150" anchor="t" anchorCtr="0">
            <a:noAutofit/>
          </a:bodyPr>
          <a:lstStyle/>
          <a:p>
            <a:pPr marL="465887" lvl="0" indent="-232943" algn="l" rtl="0">
              <a:lnSpc>
                <a:spcPct val="100000"/>
              </a:lnSpc>
              <a:spcBef>
                <a:spcPts val="0"/>
              </a:spcBef>
              <a:spcAft>
                <a:spcPts val="0"/>
              </a:spcAft>
              <a:buSzPts val="1400"/>
              <a:buNone/>
            </a:pPr>
            <a:r>
              <a:rPr lang="es-US" dirty="0" err="1"/>
              <a:t>Photo</a:t>
            </a:r>
            <a:endParaRPr dirty="0"/>
          </a:p>
        </p:txBody>
      </p:sp>
      <p:sp>
        <p:nvSpPr>
          <p:cNvPr id="335" name="Google Shape;335;p18:notes"/>
          <p:cNvSpPr txBox="1">
            <a:spLocks noGrp="1"/>
          </p:cNvSpPr>
          <p:nvPr>
            <p:ph type="sldNum" idx="12"/>
          </p:nvPr>
        </p:nvSpPr>
        <p:spPr>
          <a:xfrm>
            <a:off x="3970938" y="8829967"/>
            <a:ext cx="3037840" cy="466345"/>
          </a:xfrm>
          <a:prstGeom prst="rect">
            <a:avLst/>
          </a:prstGeom>
          <a:noFill/>
          <a:ln>
            <a:noFill/>
          </a:ln>
        </p:spPr>
        <p:txBody>
          <a:bodyPr spcFirstLastPara="1" wrap="square" lIns="93150" tIns="46550" rIns="93150" bIns="4655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s-US"/>
              <a:t>30</a:t>
            </a:fld>
            <a:endParaRPr/>
          </a:p>
        </p:txBody>
      </p:sp>
    </p:spTree>
    <p:extLst>
      <p:ext uri="{BB962C8B-B14F-4D97-AF65-F5344CB8AC3E}">
        <p14:creationId xmlns:p14="http://schemas.microsoft.com/office/powerpoint/2010/main" val="88011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988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US" sz="1200" b="0" i="0" u="none" strike="noStrike" cap="none" dirty="0">
                <a:solidFill>
                  <a:schemeClr val="dk1"/>
                </a:solidFill>
                <a:latin typeface="Calibri"/>
                <a:ea typeface="Calibri"/>
                <a:cs typeface="Calibri"/>
                <a:sym typeface="Calibri"/>
              </a:rPr>
              <a:t>Deneen </a:t>
            </a:r>
            <a:r>
              <a:rPr lang="es-US" sz="1200" b="0" i="0" u="none" strike="noStrike" cap="none" dirty="0" err="1">
                <a:solidFill>
                  <a:schemeClr val="dk1"/>
                </a:solidFill>
                <a:latin typeface="Calibri"/>
                <a:ea typeface="Calibri"/>
                <a:cs typeface="Calibri"/>
                <a:sym typeface="Calibri"/>
              </a:rPr>
              <a:t>Talking</a:t>
            </a:r>
            <a:r>
              <a:rPr lang="es-US" sz="1200" b="0" i="0" u="none" strike="noStrike" cap="none" dirty="0">
                <a:solidFill>
                  <a:schemeClr val="dk1"/>
                </a:solidFill>
                <a:latin typeface="Calibri"/>
                <a:ea typeface="Calibri"/>
                <a:cs typeface="Calibri"/>
                <a:sym typeface="Calibri"/>
              </a:rPr>
              <a:t> </a:t>
            </a:r>
            <a:r>
              <a:rPr lang="es-US" sz="1200" b="0" i="0" u="none" strike="noStrike" cap="none" dirty="0" err="1">
                <a:solidFill>
                  <a:schemeClr val="dk1"/>
                </a:solidFill>
                <a:latin typeface="Calibri"/>
                <a:ea typeface="Calibri"/>
                <a:cs typeface="Calibri"/>
                <a:sym typeface="Calibri"/>
              </a:rPr>
              <a:t>points</a:t>
            </a:r>
            <a:r>
              <a:rPr lang="es-US" sz="12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There are approximately 114,000 children under 18 living in Monterey County which is 26.4% of the population.  Of them, 21.6% live in poverty.  For 18 to 24 year old, 17% live in poverty.    For children under six, 96.8% have health insurance.  For six to 18 year </a:t>
            </a:r>
            <a:r>
              <a:rPr lang="en-US" sz="1200" b="0" i="0" u="none" strike="noStrike" cap="none" dirty="0" err="1">
                <a:solidFill>
                  <a:schemeClr val="dk1"/>
                </a:solidFill>
                <a:effectLst/>
                <a:latin typeface="Calibri"/>
                <a:ea typeface="Calibri"/>
                <a:cs typeface="Calibri"/>
                <a:sym typeface="Calibri"/>
              </a:rPr>
              <a:t>olds</a:t>
            </a:r>
            <a:r>
              <a:rPr lang="en-US" sz="1200" b="0" i="0" u="none" strike="noStrike" cap="none" dirty="0">
                <a:solidFill>
                  <a:schemeClr val="dk1"/>
                </a:solidFill>
                <a:effectLst/>
                <a:latin typeface="Calibri"/>
                <a:ea typeface="Calibri"/>
                <a:cs typeface="Calibri"/>
                <a:sym typeface="Calibri"/>
              </a:rPr>
              <a:t>, 983% have health insurance and for 19 to 25 year </a:t>
            </a:r>
            <a:r>
              <a:rPr lang="en-US" sz="1200" b="0" i="0" u="none" strike="noStrike" cap="none" dirty="0" err="1">
                <a:solidFill>
                  <a:schemeClr val="dk1"/>
                </a:solidFill>
                <a:effectLst/>
                <a:latin typeface="Calibri"/>
                <a:ea typeface="Calibri"/>
                <a:cs typeface="Calibri"/>
                <a:sym typeface="Calibri"/>
              </a:rPr>
              <a:t>olds</a:t>
            </a:r>
            <a:r>
              <a:rPr lang="en-US" sz="1200" b="0" i="0" u="none" strike="noStrike" cap="none" dirty="0">
                <a:solidFill>
                  <a:schemeClr val="dk1"/>
                </a:solidFill>
                <a:effectLst/>
                <a:latin typeface="Calibri"/>
                <a:ea typeface="Calibri"/>
                <a:cs typeface="Calibri"/>
                <a:sym typeface="Calibri"/>
              </a:rPr>
              <a:t> 86.2% have insurance.</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882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effectLst/>
              </a:rPr>
              <a:t>Monterey County enrolled K-12 students represent a diversity of backgrounds. Socioeconomically Disadvantaged students (74%) and Latinx students (79%) make up the largest proportion of our students. Of children under 5, 76% are Latinx, and of youth 18 to 24, 66% are Latinx. </a:t>
            </a:r>
            <a:r>
              <a:rPr lang="en-US" sz="1200" b="0" i="0" u="none" strike="noStrike" cap="none" dirty="0">
                <a:solidFill>
                  <a:schemeClr val="dk1"/>
                </a:solidFill>
                <a:effectLst/>
                <a:latin typeface="Calibri"/>
                <a:ea typeface="Calibri"/>
                <a:cs typeface="Calibri"/>
                <a:sym typeface="Calibri"/>
              </a:rPr>
              <a:t>Socioeconomically Disadvantaged students are defined by the 2018 California School Dashboard Technical Guide FINAL VERSION: 2018–19 School Year as: students that are migrant, foster, homeless at any time during the academic year, eligible for Free or Reduced-Priced Meal (FRPM) Program (also known as the National School Lunch Program), or had direct certification for FRPM at any time during the academic year at the testing school, or the students’ parents’ education level is marked as “both parents did not received a high school diploma” at the time of testing.</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417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While the rate for California has gone down over the past four years it is still more than double the rate in Monterey County. The</a:t>
            </a:r>
          </a:p>
          <a:p>
            <a:r>
              <a:rPr lang="en-US" sz="1200" b="0" i="0" u="none" strike="noStrike" cap="none" dirty="0">
                <a:solidFill>
                  <a:schemeClr val="dk1"/>
                </a:solidFill>
                <a:effectLst/>
                <a:latin typeface="Calibri"/>
                <a:ea typeface="Calibri"/>
                <a:cs typeface="Calibri"/>
                <a:sym typeface="Calibri"/>
              </a:rPr>
              <a:t>rate for Monterey County has remained relatively flat. There were 199 identified foster youth enrolled in 2017-18.</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504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Monterey County has more than twice the rate of homeless students than California.  Homeless students are one of the subgroups that have the lowest graduation rates in Monterey County and in California.</a:t>
            </a:r>
          </a:p>
          <a:p>
            <a:r>
              <a:rPr lang="en-US" sz="1200" b="0" i="0" u="none" strike="noStrike" cap="none" dirty="0">
                <a:solidFill>
                  <a:schemeClr val="dk1"/>
                </a:solidFill>
                <a:effectLst/>
                <a:latin typeface="Calibri"/>
                <a:ea typeface="Calibri"/>
                <a:cs typeface="Calibri"/>
                <a:sym typeface="Calibri"/>
              </a:rPr>
              <a:t> </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162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Not depicted on this charge but on Page 11 of the Annual Report it shows the “All Students” group improving in EL Arts annually.  2014-15 was first year of new test and improvements have been made each year with 2018-19 at 38%.  We are showing continued progress with incremental growth, but are still lower than the state.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More African Americans and White Students in Monterey County are achieving standards on CAASPP ELA tests than these groups throughout California.  For the past four years. ELA scores have increased annually for most grade levels and most subgroups.  </a:t>
            </a:r>
          </a:p>
          <a:p>
            <a:pPr marL="0" marR="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0" name="Google Shape;16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272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7.png"/><Relationship Id="rId4" Type="http://schemas.microsoft.com/office/2007/relationships/hdphoto" Target="../media/hdphoto2.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7.png"/><Relationship Id="rId4" Type="http://schemas.microsoft.com/office/2007/relationships/hdphoto" Target="../media/hdphoto2.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7.png"/><Relationship Id="rId4" Type="http://schemas.microsoft.com/office/2007/relationships/hdphoto" Target="../media/hdphoto2.wdp"/></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 name="Google Shape;18;p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19" name="Google Shape;19;p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0" name="Google Shape;20;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91425" rIns="91425" bIns="91425"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82" name="Google Shape;82;p1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83" name="Google Shape;83;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w Sage Background">
    <p:bg>
      <p:bgPr>
        <a:solidFill>
          <a:schemeClr val="bg1">
            <a:lumMod val="60000"/>
            <a:lumOff val="40000"/>
          </a:schemeClr>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37789" y="1392295"/>
            <a:ext cx="5505449" cy="4129087"/>
          </a:xfrm>
        </p:spPr>
        <p:txBody>
          <a:bodyPr/>
          <a:lstStyle/>
          <a:p>
            <a:endParaRPr lang="en-US"/>
          </a:p>
        </p:txBody>
      </p:sp>
      <p:pic>
        <p:nvPicPr>
          <p:cNvPr id="1536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449956" y="1902663"/>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userDrawn="1"/>
        </p:nvSpPr>
        <p:spPr>
          <a:xfrm>
            <a:off x="0" y="0"/>
            <a:ext cx="12192000" cy="6858000"/>
          </a:xfrm>
          <a:prstGeom prst="rect">
            <a:avLst/>
          </a:prstGeom>
          <a:noFill/>
          <a:ln w="762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90679708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Title Slide Small picture">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5486400" y="1680883"/>
            <a:ext cx="6705600" cy="4114800"/>
          </a:xfrm>
        </p:spPr>
        <p:txBody>
          <a:bodyPr/>
          <a:lstStyle/>
          <a:p>
            <a:endParaRPr lang="en-US"/>
          </a:p>
        </p:txBody>
      </p:sp>
      <p:sp>
        <p:nvSpPr>
          <p:cNvPr id="10" name="Rectangle 9"/>
          <p:cNvSpPr/>
          <p:nvPr userDrawn="1"/>
        </p:nvSpPr>
        <p:spPr>
          <a:xfrm>
            <a:off x="-5106" y="3872095"/>
            <a:ext cx="6425971" cy="608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Rectangle 1"/>
          <p:cNvSpPr/>
          <p:nvPr userDrawn="1"/>
        </p:nvSpPr>
        <p:spPr>
          <a:xfrm>
            <a:off x="-5106" y="2469760"/>
            <a:ext cx="6425971" cy="1450118"/>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Subtitle 2"/>
          <p:cNvSpPr>
            <a:spLocks noGrp="1"/>
          </p:cNvSpPr>
          <p:nvPr>
            <p:ph type="subTitle" idx="1" hasCustomPrompt="1"/>
          </p:nvPr>
        </p:nvSpPr>
        <p:spPr>
          <a:xfrm>
            <a:off x="1" y="4092749"/>
            <a:ext cx="6238373" cy="246976"/>
          </a:xfrm>
        </p:spPr>
        <p:txBody>
          <a:bodyPr tIns="9144">
            <a:normAutofit/>
          </a:bodyPr>
          <a:lstStyle>
            <a:lvl1pPr marL="0" indent="0" algn="l">
              <a:buNone/>
              <a:defRPr kumimoji="0" lang="en-US" sz="2000" b="0" i="0" u="none" strike="noStrike" kern="1200" cap="none" spc="400" normalizeH="0" baseline="0" noProof="0" dirty="0" smtClean="0">
                <a:ln>
                  <a:noFill/>
                </a:ln>
                <a:solidFill>
                  <a:schemeClr val="tx1">
                    <a:lumMod val="20000"/>
                    <a:lumOff val="80000"/>
                  </a:schemeClr>
                </a:solidFill>
                <a:effectLst/>
                <a:uLnTx/>
                <a:uFillTx/>
                <a:latin typeface="Century Gothic"/>
                <a:ea typeface="+mj-ea"/>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dirty="0"/>
              <a:t>Click to edit subtitle style</a:t>
            </a:r>
          </a:p>
        </p:txBody>
      </p:sp>
    </p:spTree>
    <p:extLst>
      <p:ext uri="{BB962C8B-B14F-4D97-AF65-F5344CB8AC3E}">
        <p14:creationId xmlns:p14="http://schemas.microsoft.com/office/powerpoint/2010/main" val="367099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imple Title Slide med picture">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2459420" y="841189"/>
            <a:ext cx="9753600" cy="5303520"/>
          </a:xfrm>
        </p:spPr>
        <p:txBody>
          <a:bodyPr/>
          <a:lstStyle/>
          <a:p>
            <a:endParaRPr lang="en-US"/>
          </a:p>
        </p:txBody>
      </p:sp>
      <p:sp>
        <p:nvSpPr>
          <p:cNvPr id="10" name="Rectangle 9"/>
          <p:cNvSpPr/>
          <p:nvPr userDrawn="1"/>
        </p:nvSpPr>
        <p:spPr>
          <a:xfrm>
            <a:off x="-5106" y="3872095"/>
            <a:ext cx="6425971" cy="60875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Rectangle 1"/>
          <p:cNvSpPr/>
          <p:nvPr userDrawn="1"/>
        </p:nvSpPr>
        <p:spPr>
          <a:xfrm>
            <a:off x="-5106" y="2469760"/>
            <a:ext cx="6425971" cy="1450118"/>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Subtitle 2"/>
          <p:cNvSpPr>
            <a:spLocks noGrp="1"/>
          </p:cNvSpPr>
          <p:nvPr>
            <p:ph type="subTitle" idx="1" hasCustomPrompt="1"/>
          </p:nvPr>
        </p:nvSpPr>
        <p:spPr>
          <a:xfrm>
            <a:off x="1" y="4092749"/>
            <a:ext cx="6238373" cy="246976"/>
          </a:xfrm>
        </p:spPr>
        <p:txBody>
          <a:bodyPr tIns="9144">
            <a:normAutofit/>
          </a:bodyPr>
          <a:lstStyle>
            <a:lvl1pPr marL="0" indent="0" algn="l">
              <a:buNone/>
              <a:defRPr kumimoji="0" lang="en-US" sz="2000" b="0" i="0" u="none" strike="noStrike" kern="1200" cap="none" spc="400" normalizeH="0" baseline="0" noProof="0" dirty="0" smtClean="0">
                <a:ln>
                  <a:noFill/>
                </a:ln>
                <a:solidFill>
                  <a:schemeClr val="tx1">
                    <a:lumMod val="20000"/>
                    <a:lumOff val="80000"/>
                  </a:schemeClr>
                </a:solidFill>
                <a:effectLst/>
                <a:uLnTx/>
                <a:uFillTx/>
                <a:latin typeface="Century Gothic"/>
                <a:ea typeface="+mj-ea"/>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dirty="0"/>
              <a:t>Click to edit subtitle style</a:t>
            </a:r>
          </a:p>
        </p:txBody>
      </p:sp>
    </p:spTree>
    <p:extLst>
      <p:ext uri="{BB962C8B-B14F-4D97-AF65-F5344CB8AC3E}">
        <p14:creationId xmlns:p14="http://schemas.microsoft.com/office/powerpoint/2010/main" val="1826229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imple Title Slide lrg picture">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1" y="0"/>
            <a:ext cx="12213020" cy="6858000"/>
          </a:xfrm>
        </p:spPr>
        <p:txBody>
          <a:bodyPr/>
          <a:lstStyle/>
          <a:p>
            <a:endParaRPr lang="en-US"/>
          </a:p>
        </p:txBody>
      </p:sp>
      <p:sp>
        <p:nvSpPr>
          <p:cNvPr id="10" name="Rectangle 9"/>
          <p:cNvSpPr/>
          <p:nvPr userDrawn="1"/>
        </p:nvSpPr>
        <p:spPr>
          <a:xfrm>
            <a:off x="-5106" y="3872095"/>
            <a:ext cx="6425971" cy="608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Rectangle 1"/>
          <p:cNvSpPr/>
          <p:nvPr userDrawn="1"/>
        </p:nvSpPr>
        <p:spPr>
          <a:xfrm>
            <a:off x="-5106" y="2469760"/>
            <a:ext cx="6425971" cy="1450118"/>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Subtitle 2"/>
          <p:cNvSpPr>
            <a:spLocks noGrp="1"/>
          </p:cNvSpPr>
          <p:nvPr>
            <p:ph type="subTitle" idx="1" hasCustomPrompt="1"/>
          </p:nvPr>
        </p:nvSpPr>
        <p:spPr>
          <a:xfrm>
            <a:off x="1" y="4092749"/>
            <a:ext cx="6238373" cy="246976"/>
          </a:xfrm>
        </p:spPr>
        <p:txBody>
          <a:bodyPr tIns="9144">
            <a:normAutofit/>
          </a:bodyPr>
          <a:lstStyle>
            <a:lvl1pPr marL="0" indent="0" algn="l">
              <a:buNone/>
              <a:defRPr kumimoji="0" lang="en-US" sz="2000" b="0" i="0" u="none" strike="noStrike" kern="1200" cap="none" spc="400" normalizeH="0" baseline="0" noProof="0" dirty="0" smtClean="0">
                <a:ln>
                  <a:noFill/>
                </a:ln>
                <a:solidFill>
                  <a:srgbClr val="F8F8F8"/>
                </a:solidFill>
                <a:effectLst/>
                <a:uLnTx/>
                <a:uFillTx/>
                <a:latin typeface="Century Gothic"/>
                <a:ea typeface="+mj-ea"/>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dirty="0"/>
              <a:t>Click to edit subtitle style</a:t>
            </a:r>
          </a:p>
        </p:txBody>
      </p:sp>
    </p:spTree>
    <p:extLst>
      <p:ext uri="{BB962C8B-B14F-4D97-AF65-F5344CB8AC3E}">
        <p14:creationId xmlns:p14="http://schemas.microsoft.com/office/powerpoint/2010/main" val="147877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imple Content Slide No Logo">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52795" y="1252538"/>
            <a:ext cx="11514356" cy="5327615"/>
          </a:xfrm>
        </p:spPr>
        <p:txBody>
          <a:bodyPr>
            <a:normAutofit/>
          </a:bodyPr>
          <a:lstStyle>
            <a:lvl1pPr>
              <a:defRPr sz="2800">
                <a:solidFill>
                  <a:schemeClr val="tx1">
                    <a:lumMod val="65000"/>
                    <a:lumOff val="35000"/>
                  </a:schemeClr>
                </a:solidFill>
              </a:defRPr>
            </a:lvl1pPr>
            <a:lvl2pPr>
              <a:defRPr sz="2400">
                <a:solidFill>
                  <a:schemeClr val="tx1">
                    <a:lumMod val="65000"/>
                    <a:lumOff val="35000"/>
                  </a:schemeClr>
                </a:solidFill>
              </a:defRPr>
            </a:lvl2pPr>
            <a:lvl3pPr>
              <a:defRPr sz="20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557" y="0"/>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7"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512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556" y="828520"/>
            <a:ext cx="12243123" cy="67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450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Simple Content Slide">
    <p:spTree>
      <p:nvGrpSpPr>
        <p:cNvPr id="1" name=""/>
        <p:cNvGrpSpPr/>
        <p:nvPr/>
      </p:nvGrpSpPr>
      <p:grpSpPr>
        <a:xfrm>
          <a:off x="0" y="0"/>
          <a:ext cx="0" cy="0"/>
          <a:chOff x="0" y="0"/>
          <a:chExt cx="0" cy="0"/>
        </a:xfrm>
      </p:grpSpPr>
      <p:sp>
        <p:nvSpPr>
          <p:cNvPr id="4" name="Rectangle 3"/>
          <p:cNvSpPr/>
          <p:nvPr userDrawn="1"/>
        </p:nvSpPr>
        <p:spPr>
          <a:xfrm>
            <a:off x="0" y="1"/>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556" y="828520"/>
            <a:ext cx="12243123" cy="67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1AFFABF1-A386-5947-AA2B-CD15BF72E400}"/>
              </a:ext>
            </a:extLst>
          </p:cNvPr>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552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imple Two Column Slide No Logo">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noFill/>
        </p:spPr>
        <p:txBody>
          <a:bodyPr anchor="b">
            <a:noAutofit/>
          </a:bodyPr>
          <a:lstStyle>
            <a:lvl1pPr marL="0" indent="0" algn="ctr">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543122"/>
          </a:xfrm>
          <a:solidFill>
            <a:srgbClr val="F8F8F8"/>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baseline="0">
                <a:solidFill>
                  <a:schemeClr val="tx1">
                    <a:lumMod val="65000"/>
                    <a:lumOff val="35000"/>
                  </a:schemeClr>
                </a:solidFill>
              </a:defRPr>
            </a:lvl4pPr>
            <a:lvl5pPr>
              <a:defRPr sz="18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ext Placeholder 4"/>
          <p:cNvSpPr>
            <a:spLocks noGrp="1"/>
          </p:cNvSpPr>
          <p:nvPr>
            <p:ph type="body" sz="quarter" idx="3"/>
          </p:nvPr>
        </p:nvSpPr>
        <p:spPr>
          <a:xfrm>
            <a:off x="6266688" y="1097280"/>
            <a:ext cx="4858512" cy="548640"/>
          </a:xfrm>
          <a:noFill/>
        </p:spPr>
        <p:txBody>
          <a:bodyPr anchor="b">
            <a:noAutofit/>
          </a:bodyPr>
          <a:lstStyle>
            <a:lvl1pPr marL="0" inden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8" name="Content Placeholder 5"/>
          <p:cNvSpPr>
            <a:spLocks noGrp="1"/>
          </p:cNvSpPr>
          <p:nvPr>
            <p:ph sz="quarter" idx="4"/>
          </p:nvPr>
        </p:nvSpPr>
        <p:spPr>
          <a:xfrm>
            <a:off x="6266688" y="1701848"/>
            <a:ext cx="4858512" cy="4543122"/>
          </a:xfrm>
          <a:solidFill>
            <a:srgbClr val="F8F8F8"/>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9" name="Rectangle 8"/>
          <p:cNvSpPr/>
          <p:nvPr userDrawn="1"/>
        </p:nvSpPr>
        <p:spPr>
          <a:xfrm>
            <a:off x="0" y="7778"/>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0"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614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3285" y="814054"/>
            <a:ext cx="121687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92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imple Two Column Slide No Logo">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solidFill>
            <a:schemeClr val="bg1">
              <a:lumMod val="60000"/>
              <a:lumOff val="40000"/>
            </a:schemeClr>
          </a:solidFill>
        </p:spPr>
        <p:txBody>
          <a:bodyPr anchor="b">
            <a:noAutofit/>
          </a:bodyPr>
          <a:lstStyle>
            <a:lvl1pPr marL="0" inden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543122"/>
          </a:xfrm>
          <a:solidFill>
            <a:srgbClr val="F8F8F8"/>
          </a:solidFill>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3"/>
          </p:nvPr>
        </p:nvSpPr>
        <p:spPr>
          <a:xfrm>
            <a:off x="6266688" y="1097280"/>
            <a:ext cx="4858512" cy="548640"/>
          </a:xfrm>
          <a:solidFill>
            <a:schemeClr val="bg1">
              <a:lumMod val="60000"/>
              <a:lumOff val="40000"/>
            </a:schemeClr>
          </a:solidFill>
        </p:spPr>
        <p:txBody>
          <a:bodyPr anchor="b">
            <a:noAutofit/>
          </a:bodyPr>
          <a:lstStyle>
            <a:lvl1pPr marL="0" inden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8" name="Content Placeholder 5"/>
          <p:cNvSpPr>
            <a:spLocks noGrp="1"/>
          </p:cNvSpPr>
          <p:nvPr>
            <p:ph sz="quarter" idx="4"/>
          </p:nvPr>
        </p:nvSpPr>
        <p:spPr>
          <a:xfrm>
            <a:off x="6266688" y="1701848"/>
            <a:ext cx="4858512" cy="4543122"/>
          </a:xfrm>
          <a:solidFill>
            <a:srgbClr val="F8F8F8"/>
          </a:solidFill>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0"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614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3285" y="814054"/>
            <a:ext cx="12168716" cy="3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404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46718" y="952500"/>
            <a:ext cx="9713383" cy="5010150"/>
          </a:xfrm>
        </p:spPr>
        <p:txBody>
          <a:bodyPr/>
          <a:lstStyle/>
          <a:p>
            <a:endParaRPr lang="en-US"/>
          </a:p>
        </p:txBody>
      </p:sp>
    </p:spTree>
    <p:extLst>
      <p:ext uri="{BB962C8B-B14F-4D97-AF65-F5344CB8AC3E}">
        <p14:creationId xmlns:p14="http://schemas.microsoft.com/office/powerpoint/2010/main" val="188300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5" name="Google Shape;25;p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26" name="Google Shape;26;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157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imple Title small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2464179"/>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907476"/>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339812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imple Title small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5486400" y="1245477"/>
            <a:ext cx="6705600" cy="4114800"/>
          </a:xfrm>
        </p:spPr>
        <p:txBody>
          <a:bodyPr/>
          <a:lstStyle/>
          <a:p>
            <a:endParaRPr lang="en-US"/>
          </a:p>
        </p:txBody>
      </p:sp>
      <p:sp>
        <p:nvSpPr>
          <p:cNvPr id="2" name="Rectangle 1"/>
          <p:cNvSpPr/>
          <p:nvPr userDrawn="1"/>
        </p:nvSpPr>
        <p:spPr>
          <a:xfrm>
            <a:off x="-5106" y="2469760"/>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868047"/>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011472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imple Title med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2438400" y="740980"/>
            <a:ext cx="9753600" cy="5303520"/>
          </a:xfrm>
        </p:spPr>
        <p:txBody>
          <a:bodyPr/>
          <a:lstStyle/>
          <a:p>
            <a:endParaRPr lang="en-US"/>
          </a:p>
        </p:txBody>
      </p:sp>
      <p:sp>
        <p:nvSpPr>
          <p:cNvPr id="2" name="Rectangle 1"/>
          <p:cNvSpPr/>
          <p:nvPr userDrawn="1"/>
        </p:nvSpPr>
        <p:spPr>
          <a:xfrm>
            <a:off x="-5106" y="2469760"/>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907476"/>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377787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imple Title lrg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0" y="0"/>
            <a:ext cx="12192000" cy="6858000"/>
          </a:xfrm>
        </p:spPr>
        <p:txBody>
          <a:bodyPr/>
          <a:lstStyle/>
          <a:p>
            <a:endParaRPr lang="en-US"/>
          </a:p>
        </p:txBody>
      </p:sp>
      <p:sp>
        <p:nvSpPr>
          <p:cNvPr id="2" name="Rectangle 1"/>
          <p:cNvSpPr/>
          <p:nvPr userDrawn="1"/>
        </p:nvSpPr>
        <p:spPr>
          <a:xfrm>
            <a:off x="-5106" y="2469760"/>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907476"/>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4071450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mple Content Slide No Logo">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52795" y="1252538"/>
            <a:ext cx="11514356" cy="5327615"/>
          </a:xfrm>
        </p:spPr>
        <p:txBody>
          <a:bodyPr>
            <a:normAutofit/>
          </a:bodyPr>
          <a:lstStyle>
            <a:lvl1pPr>
              <a:defRPr sz="2800">
                <a:solidFill>
                  <a:schemeClr val="tx1">
                    <a:lumMod val="65000"/>
                    <a:lumOff val="35000"/>
                  </a:schemeClr>
                </a:solidFill>
              </a:defRPr>
            </a:lvl1pPr>
            <a:lvl2pPr>
              <a:defRPr sz="2400">
                <a:solidFill>
                  <a:schemeClr val="tx1">
                    <a:lumMod val="65000"/>
                    <a:lumOff val="35000"/>
                  </a:schemeClr>
                </a:solidFill>
              </a:defRPr>
            </a:lvl2pPr>
            <a:lvl3pPr>
              <a:defRPr sz="20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557" y="0"/>
            <a:ext cx="12192000" cy="82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7" name="Title 1"/>
          <p:cNvSpPr>
            <a:spLocks noGrp="1"/>
          </p:cNvSpPr>
          <p:nvPr>
            <p:ph type="title" hasCustomPrompt="1"/>
          </p:nvPr>
        </p:nvSpPr>
        <p:spPr>
          <a:xfrm>
            <a:off x="1097280" y="144363"/>
            <a:ext cx="10027920" cy="548640"/>
          </a:xfrm>
        </p:spPr>
        <p:txBody>
          <a:bodyPr/>
          <a:lstStyle>
            <a:lvl1pPr algn="ctr">
              <a:defRPr b="0" cap="none">
                <a:solidFill>
                  <a:schemeClr val="tx1">
                    <a:lumMod val="20000"/>
                    <a:lumOff val="80000"/>
                  </a:schemeClr>
                </a:solidFill>
              </a:defRPr>
            </a:lvl1pPr>
          </a:lstStyle>
          <a:p>
            <a:r>
              <a:rPr lang="en-US" dirty="0"/>
              <a:t>Click To Edit Master Title Style</a:t>
            </a:r>
          </a:p>
        </p:txBody>
      </p:sp>
      <p:pic>
        <p:nvPicPr>
          <p:cNvPr id="512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0" y="828675"/>
            <a:ext cx="12187443" cy="857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4238863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mple Content Slid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0" y="1"/>
            <a:ext cx="12192000" cy="82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102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2"/>
            <a:ext cx="1113468" cy="82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0" y="828675"/>
            <a:ext cx="12187443" cy="857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12960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Two Column Slide No Logo">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solidFill>
            <a:schemeClr val="tx1"/>
          </a:solidFill>
        </p:spPr>
        <p:txBody>
          <a:bodyPr anchor="b">
            <a:noAutofit/>
          </a:bodyPr>
          <a:lstStyle>
            <a:lvl1pPr marL="0" indent="0" algn="ctr">
              <a:buNone/>
              <a:defRPr lang="en-US" sz="1800" b="0" kern="1200" cap="all" spc="0" baseline="0" dirty="0" smtClean="0">
                <a:solidFill>
                  <a:schemeClr val="tx2"/>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543122"/>
          </a:xfrm>
          <a:solidFill>
            <a:schemeClr val="tx1">
              <a:lumMod val="20000"/>
              <a:lumOff val="80000"/>
            </a:schemeClr>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baseline="0">
                <a:solidFill>
                  <a:schemeClr val="tx1">
                    <a:lumMod val="65000"/>
                    <a:lumOff val="35000"/>
                  </a:schemeClr>
                </a:solidFill>
              </a:defRPr>
            </a:lvl4pPr>
            <a:lvl5pPr>
              <a:defRPr sz="18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ext Placeholder 4"/>
          <p:cNvSpPr>
            <a:spLocks noGrp="1"/>
          </p:cNvSpPr>
          <p:nvPr>
            <p:ph type="body" sz="quarter" idx="3"/>
          </p:nvPr>
        </p:nvSpPr>
        <p:spPr>
          <a:xfrm>
            <a:off x="6266688" y="1097280"/>
            <a:ext cx="4858512" cy="548640"/>
          </a:xfrm>
          <a:solidFill>
            <a:schemeClr val="tx1"/>
          </a:solidFill>
        </p:spPr>
        <p:txBody>
          <a:bodyPr anchor="b">
            <a:noAutofit/>
          </a:bodyPr>
          <a:lstStyle>
            <a:lvl1pPr marL="0" indent="0" algn="ctr">
              <a:buNone/>
              <a:defRPr lang="en-US" sz="1800" b="0" kern="1200" cap="all" spc="0" baseline="0" dirty="0" smtClean="0">
                <a:solidFill>
                  <a:schemeClr val="tx2"/>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8" name="Content Placeholder 5"/>
          <p:cNvSpPr>
            <a:spLocks noGrp="1"/>
          </p:cNvSpPr>
          <p:nvPr>
            <p:ph sz="quarter" idx="4"/>
          </p:nvPr>
        </p:nvSpPr>
        <p:spPr>
          <a:xfrm>
            <a:off x="6266688" y="1701848"/>
            <a:ext cx="4858512" cy="4543122"/>
          </a:xfrm>
          <a:solidFill>
            <a:schemeClr val="tx1">
              <a:lumMod val="20000"/>
              <a:lumOff val="80000"/>
            </a:schemeClr>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9" name="Rectangle 8"/>
          <p:cNvSpPr/>
          <p:nvPr userDrawn="1"/>
        </p:nvSpPr>
        <p:spPr>
          <a:xfrm>
            <a:off x="-9115" y="0"/>
            <a:ext cx="12192000" cy="82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0"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614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4558" y="828675"/>
            <a:ext cx="12187443" cy="857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570210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w Sage Backgroun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DA923-C923-C747-97FA-B8877FF0470B}"/>
              </a:ext>
            </a:extLst>
          </p:cNvPr>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449956" y="1902663"/>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942161"/>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imple Title small pic ">
    <p:bg>
      <p:bgPr>
        <a:solidFill>
          <a:schemeClr val="bg1"/>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5486400" y="1245477"/>
            <a:ext cx="6705600" cy="4114800"/>
          </a:xfrm>
        </p:spPr>
        <p:txBody>
          <a:bodyPr/>
          <a:lstStyle/>
          <a:p>
            <a:endParaRPr lang="en-US"/>
          </a:p>
        </p:txBody>
      </p:sp>
      <p:sp>
        <p:nvSpPr>
          <p:cNvPr id="2" name="Rectangle 1"/>
          <p:cNvSpPr/>
          <p:nvPr userDrawn="1"/>
        </p:nvSpPr>
        <p:spPr>
          <a:xfrm>
            <a:off x="-5106" y="2469760"/>
            <a:ext cx="6425971" cy="145011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DBDDE9"/>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200" b="0" cap="none">
                <a:solidFill>
                  <a:schemeClr val="tx2"/>
                </a:solidFill>
              </a:defRPr>
            </a:lvl1pPr>
          </a:lstStyle>
          <a:p>
            <a:r>
              <a:rPr lang="en-US" dirty="0"/>
              <a:t>Edit Master Title </a:t>
            </a:r>
          </a:p>
        </p:txBody>
      </p:sp>
      <p:sp>
        <p:nvSpPr>
          <p:cNvPr id="3" name="Rectangle 2"/>
          <p:cNvSpPr/>
          <p:nvPr userDrawn="1"/>
        </p:nvSpPr>
        <p:spPr>
          <a:xfrm>
            <a:off x="-5105" y="3907476"/>
            <a:ext cx="6420864" cy="103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97980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1524000" y="1122363"/>
            <a:ext cx="9144000" cy="2387700"/>
          </a:xfrm>
          <a:prstGeom prst="rect">
            <a:avLst/>
          </a:prstGeom>
          <a:noFill/>
          <a:ln>
            <a:noFill/>
          </a:ln>
        </p:spPr>
        <p:txBody>
          <a:bodyPr spcFirstLastPara="1" wrap="square" lIns="91425" tIns="91425" rIns="91425" bIns="91425"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subTitle" idx="1"/>
          </p:nvPr>
        </p:nvSpPr>
        <p:spPr>
          <a:xfrm>
            <a:off x="1524000" y="3602038"/>
            <a:ext cx="9144000" cy="1655700"/>
          </a:xfrm>
          <a:prstGeom prst="rect">
            <a:avLst/>
          </a:prstGeom>
          <a:noFill/>
          <a:ln>
            <a:noFill/>
          </a:ln>
        </p:spPr>
        <p:txBody>
          <a:bodyPr spcFirstLastPara="1" wrap="square" lIns="91425" tIns="91425" rIns="91425" bIns="91425"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36" name="Google Shape;36;p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37" name="Google Shape;37;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imple Title med pic ">
    <p:bg>
      <p:bgPr>
        <a:solidFill>
          <a:schemeClr val="bg1"/>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2438400" y="740980"/>
            <a:ext cx="9753600" cy="5303520"/>
          </a:xfrm>
        </p:spPr>
        <p:txBody>
          <a:bodyPr/>
          <a:lstStyle/>
          <a:p>
            <a:endParaRPr lang="en-US"/>
          </a:p>
        </p:txBody>
      </p:sp>
      <p:sp>
        <p:nvSpPr>
          <p:cNvPr id="2" name="Rectangle 1"/>
          <p:cNvSpPr/>
          <p:nvPr userDrawn="1"/>
        </p:nvSpPr>
        <p:spPr>
          <a:xfrm>
            <a:off x="-5106" y="2469760"/>
            <a:ext cx="6425971" cy="145011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200" b="0" cap="none">
                <a:solidFill>
                  <a:schemeClr val="tx2"/>
                </a:solidFill>
              </a:defRPr>
            </a:lvl1pPr>
          </a:lstStyle>
          <a:p>
            <a:r>
              <a:rPr lang="en-US" dirty="0"/>
              <a:t>Edit Master Title </a:t>
            </a:r>
          </a:p>
        </p:txBody>
      </p:sp>
      <p:sp>
        <p:nvSpPr>
          <p:cNvPr id="7" name="Rectangle 6"/>
          <p:cNvSpPr/>
          <p:nvPr userDrawn="1"/>
        </p:nvSpPr>
        <p:spPr>
          <a:xfrm>
            <a:off x="-5105" y="3907477"/>
            <a:ext cx="6420864" cy="111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4A58AA"/>
              </a:solidFill>
            </a:endParaRPr>
          </a:p>
        </p:txBody>
      </p:sp>
    </p:spTree>
    <p:extLst>
      <p:ext uri="{BB962C8B-B14F-4D97-AF65-F5344CB8AC3E}">
        <p14:creationId xmlns:p14="http://schemas.microsoft.com/office/powerpoint/2010/main" val="42159625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imple Title lrg pic ">
    <p:bg>
      <p:bgPr>
        <a:solidFill>
          <a:schemeClr val="bg1"/>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0" y="0"/>
            <a:ext cx="12192000" cy="6858000"/>
          </a:xfrm>
        </p:spPr>
        <p:txBody>
          <a:bodyPr/>
          <a:lstStyle/>
          <a:p>
            <a:endParaRPr lang="en-US" dirty="0"/>
          </a:p>
        </p:txBody>
      </p:sp>
      <p:sp>
        <p:nvSpPr>
          <p:cNvPr id="2" name="Rectangle 1"/>
          <p:cNvSpPr/>
          <p:nvPr userDrawn="1"/>
        </p:nvSpPr>
        <p:spPr>
          <a:xfrm>
            <a:off x="-5106" y="2469760"/>
            <a:ext cx="6425971" cy="145011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lgn="l">
              <a:defRPr sz="3200" b="0" cap="none">
                <a:solidFill>
                  <a:schemeClr val="tx2"/>
                </a:solidFill>
              </a:defRPr>
            </a:lvl1pPr>
          </a:lstStyle>
          <a:p>
            <a:r>
              <a:rPr lang="en-US" dirty="0"/>
              <a:t>Edit Master Title </a:t>
            </a:r>
          </a:p>
        </p:txBody>
      </p:sp>
      <p:sp>
        <p:nvSpPr>
          <p:cNvPr id="7" name="Rectangle 6"/>
          <p:cNvSpPr/>
          <p:nvPr userDrawn="1"/>
        </p:nvSpPr>
        <p:spPr>
          <a:xfrm>
            <a:off x="-5105" y="3907477"/>
            <a:ext cx="6420864" cy="823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214176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29275" y="1200150"/>
            <a:ext cx="11537876" cy="5380003"/>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
            <a:ext cx="12192000" cy="829134"/>
          </a:xfrm>
          <a:prstGeom prst="rect">
            <a:avLst/>
          </a:prstGeom>
          <a:solidFill>
            <a:srgbClr val="515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9" name="Title 1"/>
          <p:cNvSpPr>
            <a:spLocks noGrp="1"/>
          </p:cNvSpPr>
          <p:nvPr>
            <p:ph type="title" hasCustomPrompt="1"/>
          </p:nvPr>
        </p:nvSpPr>
        <p:spPr>
          <a:xfrm>
            <a:off x="1097280" y="144363"/>
            <a:ext cx="10027920" cy="548640"/>
          </a:xfrm>
        </p:spPr>
        <p:txBody>
          <a:bodyPr/>
          <a:lstStyle>
            <a:lvl1pPr algn="ctr">
              <a:defRPr b="1" cap="none">
                <a:solidFill>
                  <a:srgbClr val="DBDDE9"/>
                </a:solidFill>
              </a:defRPr>
            </a:lvl1pPr>
          </a:lstStyle>
          <a:p>
            <a:r>
              <a:rPr lang="en-US" dirty="0"/>
              <a:t>Click To Edit Master Title Style</a:t>
            </a:r>
          </a:p>
        </p:txBody>
      </p:sp>
      <p:pic>
        <p:nvPicPr>
          <p:cNvPr id="9218"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0" y="829136"/>
            <a:ext cx="12192000" cy="8682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737320466"/>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wo Column Slide w Sage Background">
    <p:bg>
      <p:bgRef idx="1001">
        <a:schemeClr val="bg1"/>
      </p:bgRef>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no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4"/>
          </p:nvPr>
        </p:nvSpPr>
        <p:spPr>
          <a:xfrm>
            <a:off x="6266688"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515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2" name="Title 1"/>
          <p:cNvSpPr>
            <a:spLocks noGrp="1"/>
          </p:cNvSpPr>
          <p:nvPr>
            <p:ph type="title" hasCustomPrompt="1"/>
          </p:nvPr>
        </p:nvSpPr>
        <p:spPr>
          <a:xfrm>
            <a:off x="1097280" y="144363"/>
            <a:ext cx="10027920" cy="548640"/>
          </a:xfrm>
        </p:spPr>
        <p:txBody>
          <a:bodyPr/>
          <a:lstStyle>
            <a:lvl1pPr algn="ctr">
              <a:defRPr b="1" cap="none">
                <a:solidFill>
                  <a:srgbClr val="DBDDE9"/>
                </a:solidFill>
              </a:defRPr>
            </a:lvl1pPr>
          </a:lstStyle>
          <a:p>
            <a:r>
              <a:rPr lang="en-US" dirty="0"/>
              <a:t>Click To Edit Master Title Style</a:t>
            </a:r>
          </a:p>
        </p:txBody>
      </p:sp>
      <p:pic>
        <p:nvPicPr>
          <p:cNvPr id="1024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a:spLocks noGrp="1"/>
          </p:cNvSpPr>
          <p:nvPr>
            <p:ph type="body" idx="10"/>
          </p:nvPr>
        </p:nvSpPr>
        <p:spPr>
          <a:xfrm>
            <a:off x="6266688" y="1097280"/>
            <a:ext cx="4858512" cy="548640"/>
          </a:xfrm>
          <a:no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11" name="Rectangle 10"/>
          <p:cNvSpPr/>
          <p:nvPr userDrawn="1"/>
        </p:nvSpPr>
        <p:spPr>
          <a:xfrm>
            <a:off x="0" y="830538"/>
            <a:ext cx="12192000" cy="86829"/>
          </a:xfrm>
          <a:prstGeom prst="rect">
            <a:avLst/>
          </a:prstGeom>
          <a:solidFill>
            <a:srgbClr val="9CA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910708914"/>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with Footer">
    <p:spTree>
      <p:nvGrpSpPr>
        <p:cNvPr id="1" name=""/>
        <p:cNvGrpSpPr/>
        <p:nvPr/>
      </p:nvGrpSpPr>
      <p:grpSpPr>
        <a:xfrm>
          <a:off x="0" y="0"/>
          <a:ext cx="0" cy="0"/>
          <a:chOff x="0" y="0"/>
          <a:chExt cx="0" cy="0"/>
        </a:xfrm>
      </p:grpSpPr>
      <p:sp>
        <p:nvSpPr>
          <p:cNvPr id="11" name="Rectangle 10"/>
          <p:cNvSpPr/>
          <p:nvPr userDrawn="1"/>
        </p:nvSpPr>
        <p:spPr>
          <a:xfrm>
            <a:off x="0" y="-7707"/>
            <a:ext cx="12192000" cy="876874"/>
          </a:xfrm>
          <a:prstGeom prst="rect">
            <a:avLst/>
          </a:prstGeom>
          <a:solidFill>
            <a:srgbClr val="515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5" name="Title 1"/>
          <p:cNvSpPr>
            <a:spLocks noGrp="1"/>
          </p:cNvSpPr>
          <p:nvPr>
            <p:ph type="title" hasCustomPrompt="1"/>
          </p:nvPr>
        </p:nvSpPr>
        <p:spPr>
          <a:xfrm>
            <a:off x="1097280" y="144363"/>
            <a:ext cx="10027920" cy="548640"/>
          </a:xfrm>
        </p:spPr>
        <p:txBody>
          <a:bodyPr/>
          <a:lstStyle>
            <a:lvl1pPr algn="ctr">
              <a:defRPr b="1" cap="none">
                <a:solidFill>
                  <a:srgbClr val="DBDDE9"/>
                </a:solidFill>
              </a:defRPr>
            </a:lvl1pPr>
          </a:lstStyle>
          <a:p>
            <a:r>
              <a:rPr lang="en-US" dirty="0"/>
              <a:t>Click To Edit Master Title Style</a:t>
            </a:r>
          </a:p>
        </p:txBody>
      </p:sp>
      <p:pic>
        <p:nvPicPr>
          <p:cNvPr id="12290"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32655"/>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0" y="819316"/>
            <a:ext cx="12192000" cy="86829"/>
          </a:xfrm>
          <a:prstGeom prst="rect">
            <a:avLst/>
          </a:prstGeom>
          <a:solidFill>
            <a:srgbClr val="9CA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868395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8194"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3569"/>
            <a:ext cx="1219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925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29275" y="1200150"/>
            <a:ext cx="11537876" cy="53800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9"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9218"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837346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Slide w Sage Background">
    <p:bg>
      <p:bgRef idx="1001">
        <a:schemeClr val="bg1"/>
      </p:bgRef>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4"/>
          </p:nvPr>
        </p:nvSpPr>
        <p:spPr>
          <a:xfrm>
            <a:off x="6266688"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2"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1024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a:spLocks noGrp="1"/>
          </p:cNvSpPr>
          <p:nvPr>
            <p:ph type="body" idx="10"/>
          </p:nvPr>
        </p:nvSpPr>
        <p:spPr>
          <a:xfrm>
            <a:off x="6266688" y="1097280"/>
            <a:ext cx="4858512" cy="548640"/>
          </a:xfrm>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Tree>
    <p:extLst>
      <p:ext uri="{BB962C8B-B14F-4D97-AF65-F5344CB8AC3E}">
        <p14:creationId xmlns:p14="http://schemas.microsoft.com/office/powerpoint/2010/main" val="269777076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wo Column Slide w Sage Background">
    <p:bg>
      <p:bgRef idx="1001">
        <a:schemeClr val="bg1"/>
      </p:bgRef>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solidFill>
            <a:srgbClr val="4A58AA"/>
          </a:solid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bg1">
                    <a:lumMod val="95000"/>
                  </a:schemeClr>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4"/>
          </p:nvPr>
        </p:nvSpPr>
        <p:spPr>
          <a:xfrm>
            <a:off x="6266688"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2"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1024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4"/>
            <a:ext cx="12192000" cy="5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a:spLocks noGrp="1"/>
          </p:cNvSpPr>
          <p:nvPr>
            <p:ph type="body" idx="10"/>
          </p:nvPr>
        </p:nvSpPr>
        <p:spPr>
          <a:xfrm>
            <a:off x="6266688" y="1097280"/>
            <a:ext cx="4858512" cy="548640"/>
          </a:xfrm>
          <a:solidFill>
            <a:srgbClr val="4A58AA"/>
          </a:solid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bg1">
                    <a:lumMod val="95000"/>
                  </a:schemeClr>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Tree>
    <p:extLst>
      <p:ext uri="{BB962C8B-B14F-4D97-AF65-F5344CB8AC3E}">
        <p14:creationId xmlns:p14="http://schemas.microsoft.com/office/powerpoint/2010/main" val="334873350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with Footer">
    <p:spTree>
      <p:nvGrpSpPr>
        <p:cNvPr id="1" name=""/>
        <p:cNvGrpSpPr/>
        <p:nvPr/>
      </p:nvGrpSpPr>
      <p:grpSpPr>
        <a:xfrm>
          <a:off x="0" y="0"/>
          <a:ext cx="0" cy="0"/>
          <a:chOff x="0" y="0"/>
          <a:chExt cx="0" cy="0"/>
        </a:xfrm>
      </p:grpSpPr>
      <p:pic>
        <p:nvPicPr>
          <p:cNvPr id="7" name="Picture 2" descr="http://www.preventionlane.org/wp-content/uploads/2015/02/blackboard.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6565" y="829136"/>
            <a:ext cx="12238565" cy="64387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0" y="1"/>
            <a:ext cx="12192000" cy="82913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3" name="Picture Placeholder 12"/>
          <p:cNvSpPr>
            <a:spLocks noGrp="1"/>
          </p:cNvSpPr>
          <p:nvPr>
            <p:ph type="pic" sz="quarter" idx="10"/>
          </p:nvPr>
        </p:nvSpPr>
        <p:spPr>
          <a:xfrm>
            <a:off x="0" y="828676"/>
            <a:ext cx="12192000" cy="6029325"/>
          </a:xfrm>
        </p:spPr>
        <p:txBody>
          <a:bodyPr/>
          <a:lstStyle/>
          <a:p>
            <a:endParaRPr lang="en-US" dirty="0"/>
          </a:p>
        </p:txBody>
      </p:sp>
      <p:sp>
        <p:nvSpPr>
          <p:cNvPr id="14" name="Title 1"/>
          <p:cNvSpPr>
            <a:spLocks noGrp="1"/>
          </p:cNvSpPr>
          <p:nvPr>
            <p:ph type="title" hasCustomPrompt="1"/>
          </p:nvPr>
        </p:nvSpPr>
        <p:spPr>
          <a:xfrm>
            <a:off x="1097280" y="144363"/>
            <a:ext cx="10027920" cy="548640"/>
          </a:xfrm>
        </p:spPr>
        <p:txBody>
          <a:bodyPr/>
          <a:lstStyle>
            <a:lvl1pPr algn="ctr">
              <a:defRPr b="1" cap="none">
                <a:solidFill>
                  <a:schemeClr val="bg1"/>
                </a:solidFill>
              </a:defRPr>
            </a:lvl1pPr>
          </a:lstStyle>
          <a:p>
            <a:r>
              <a:rPr lang="en-US" dirty="0"/>
              <a:t>Click To Edit Master Title Style</a:t>
            </a:r>
          </a:p>
        </p:txBody>
      </p:sp>
      <p:pic>
        <p:nvPicPr>
          <p:cNvPr id="11269" name="Picture 5"/>
          <p:cNvPicPr>
            <a:picLocks noChangeAspect="1" noChangeArrowheads="1"/>
          </p:cNvPicPr>
          <p:nvPr userDrawn="1"/>
        </p:nvPicPr>
        <p:blipFill>
          <a:blip r:embed="rId3" cstate="email">
            <a:lum bright="70000" contrast="-70000"/>
            <a:extLst>
              <a:ext uri="{28A0092B-C50C-407E-A947-70E740481C1C}">
                <a14:useLocalDpi xmlns:a14="http://schemas.microsoft.com/office/drawing/2010/main" val="0"/>
              </a:ext>
            </a:extLst>
          </a:blip>
          <a:srcRect/>
          <a:stretch>
            <a:fillRect/>
          </a:stretch>
        </p:blipFill>
        <p:spPr bwMode="auto">
          <a:xfrm>
            <a:off x="352828" y="-898250"/>
            <a:ext cx="12192000" cy="11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7E54BD8B-3CBD-4444-802D-EB234397C6A9}"/>
              </a:ext>
            </a:extLst>
          </p:cNvPr>
          <p:cNvPicPr>
            <a:picLocks noChangeAspect="1" noChangeArrowheads="1"/>
          </p:cNvPicPr>
          <p:nvPr userDrawn="1"/>
        </p:nvPicPr>
        <p:blipFill>
          <a:blip r:embed="rId4" cstate="email">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102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40" name="Google Shape;40;p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41" name="Google Shape;41;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pic>
        <p:nvPicPr>
          <p:cNvPr id="7" name="Picture 2" descr="http://www.preventionlane.org/wp-content/uploads/2015/02/blackboard.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6565" y="829136"/>
            <a:ext cx="12238565" cy="64387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1"/>
          </p:nvPr>
        </p:nvSpPr>
        <p:spPr>
          <a:xfrm>
            <a:off x="329275" y="1200150"/>
            <a:ext cx="11537876" cy="5380003"/>
          </a:xfrm>
        </p:spPr>
        <p:txBody>
          <a:bodyPr>
            <a:normAutofit/>
          </a:bodyPr>
          <a:lstStyle>
            <a:lvl1pPr>
              <a:defRPr sz="2400">
                <a:solidFill>
                  <a:srgbClr val="E5E3F1"/>
                </a:solidFill>
              </a:defRPr>
            </a:lvl1pPr>
            <a:lvl2pPr>
              <a:defRPr sz="2000">
                <a:solidFill>
                  <a:srgbClr val="E5E3F1"/>
                </a:solidFill>
              </a:defRPr>
            </a:lvl2pPr>
            <a:lvl3pPr>
              <a:defRPr sz="2000">
                <a:solidFill>
                  <a:srgbClr val="E5E3F1"/>
                </a:solidFill>
              </a:defRPr>
            </a:lvl3pPr>
            <a:lvl4pPr>
              <a:defRPr sz="2000">
                <a:solidFill>
                  <a:srgbClr val="E5E3F1"/>
                </a:solidFill>
              </a:defRPr>
            </a:lvl4pPr>
            <a:lvl5pPr>
              <a:defRPr sz="2000">
                <a:solidFill>
                  <a:srgbClr val="E5E3F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
            <a:ext cx="12192000" cy="82913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9" name="Title 1"/>
          <p:cNvSpPr>
            <a:spLocks noGrp="1"/>
          </p:cNvSpPr>
          <p:nvPr>
            <p:ph type="title" hasCustomPrompt="1"/>
          </p:nvPr>
        </p:nvSpPr>
        <p:spPr>
          <a:xfrm>
            <a:off x="1097280" y="144363"/>
            <a:ext cx="10027920" cy="548640"/>
          </a:xfrm>
        </p:spPr>
        <p:txBody>
          <a:bodyPr/>
          <a:lstStyle>
            <a:lvl1pPr algn="ctr">
              <a:defRPr b="1" cap="none">
                <a:solidFill>
                  <a:schemeClr val="bg1"/>
                </a:solidFill>
              </a:defRPr>
            </a:lvl1pPr>
          </a:lstStyle>
          <a:p>
            <a:r>
              <a:rPr lang="en-US" dirty="0"/>
              <a:t>Click To Edit Master Title Style</a:t>
            </a:r>
          </a:p>
        </p:txBody>
      </p:sp>
      <p:pic>
        <p:nvPicPr>
          <p:cNvPr id="9218" name="Picture 2"/>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0" y="829136"/>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162468"/>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1_Blank with Footer">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1731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Slide w Sage Background">
    <p:bg>
      <p:bgPr>
        <a:solidFill>
          <a:schemeClr val="bg1">
            <a:lumMod val="60000"/>
            <a:lumOff val="40000"/>
          </a:schemeClr>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37789" y="1392295"/>
            <a:ext cx="5505449" cy="4129087"/>
          </a:xfrm>
        </p:spPr>
        <p:txBody>
          <a:bodyPr/>
          <a:lstStyle/>
          <a:p>
            <a:endParaRPr lang="en-US"/>
          </a:p>
        </p:txBody>
      </p:sp>
      <p:pic>
        <p:nvPicPr>
          <p:cNvPr id="1536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449956" y="1902663"/>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userDrawn="1"/>
        </p:nvSpPr>
        <p:spPr>
          <a:xfrm>
            <a:off x="0" y="0"/>
            <a:ext cx="12192000" cy="6858000"/>
          </a:xfrm>
          <a:prstGeom prst="rect">
            <a:avLst/>
          </a:prstGeom>
          <a:noFill/>
          <a:ln w="762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62792331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mple Title Slide Small picture">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5486400" y="1680883"/>
            <a:ext cx="6705600" cy="4114800"/>
          </a:xfrm>
        </p:spPr>
        <p:txBody>
          <a:bodyPr/>
          <a:lstStyle/>
          <a:p>
            <a:endParaRPr lang="en-US"/>
          </a:p>
        </p:txBody>
      </p:sp>
      <p:sp>
        <p:nvSpPr>
          <p:cNvPr id="10" name="Rectangle 9"/>
          <p:cNvSpPr/>
          <p:nvPr userDrawn="1"/>
        </p:nvSpPr>
        <p:spPr>
          <a:xfrm>
            <a:off x="-5106" y="3872095"/>
            <a:ext cx="6425971" cy="608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Rectangle 1"/>
          <p:cNvSpPr/>
          <p:nvPr userDrawn="1"/>
        </p:nvSpPr>
        <p:spPr>
          <a:xfrm>
            <a:off x="-5106" y="2469760"/>
            <a:ext cx="6425971" cy="1450118"/>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Subtitle 2"/>
          <p:cNvSpPr>
            <a:spLocks noGrp="1"/>
          </p:cNvSpPr>
          <p:nvPr>
            <p:ph type="subTitle" idx="1" hasCustomPrompt="1"/>
          </p:nvPr>
        </p:nvSpPr>
        <p:spPr>
          <a:xfrm>
            <a:off x="1" y="4092749"/>
            <a:ext cx="6238373" cy="246976"/>
          </a:xfrm>
        </p:spPr>
        <p:txBody>
          <a:bodyPr tIns="9144">
            <a:normAutofit/>
          </a:bodyPr>
          <a:lstStyle>
            <a:lvl1pPr marL="0" indent="0" algn="l">
              <a:buNone/>
              <a:defRPr kumimoji="0" lang="en-US" sz="2000" b="0" i="0" u="none" strike="noStrike" kern="1200" cap="none" spc="400" normalizeH="0" baseline="0" noProof="0" dirty="0" smtClean="0">
                <a:ln>
                  <a:noFill/>
                </a:ln>
                <a:solidFill>
                  <a:schemeClr val="tx1">
                    <a:lumMod val="20000"/>
                    <a:lumOff val="80000"/>
                  </a:schemeClr>
                </a:solidFill>
                <a:effectLst/>
                <a:uLnTx/>
                <a:uFillTx/>
                <a:latin typeface="Century Gothic"/>
                <a:ea typeface="+mj-ea"/>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dirty="0"/>
              <a:t>Click to edit subtitle style</a:t>
            </a:r>
          </a:p>
        </p:txBody>
      </p:sp>
    </p:spTree>
    <p:extLst>
      <p:ext uri="{BB962C8B-B14F-4D97-AF65-F5344CB8AC3E}">
        <p14:creationId xmlns:p14="http://schemas.microsoft.com/office/powerpoint/2010/main" val="4094950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imple Title Slide med picture">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2459420" y="841189"/>
            <a:ext cx="9753600" cy="5303520"/>
          </a:xfrm>
        </p:spPr>
        <p:txBody>
          <a:bodyPr/>
          <a:lstStyle/>
          <a:p>
            <a:endParaRPr lang="en-US"/>
          </a:p>
        </p:txBody>
      </p:sp>
      <p:sp>
        <p:nvSpPr>
          <p:cNvPr id="10" name="Rectangle 9"/>
          <p:cNvSpPr/>
          <p:nvPr userDrawn="1"/>
        </p:nvSpPr>
        <p:spPr>
          <a:xfrm>
            <a:off x="-5106" y="3872095"/>
            <a:ext cx="6425971" cy="60875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Rectangle 1"/>
          <p:cNvSpPr/>
          <p:nvPr userDrawn="1"/>
        </p:nvSpPr>
        <p:spPr>
          <a:xfrm>
            <a:off x="-5106" y="2469760"/>
            <a:ext cx="6425971" cy="1450118"/>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Subtitle 2"/>
          <p:cNvSpPr>
            <a:spLocks noGrp="1"/>
          </p:cNvSpPr>
          <p:nvPr>
            <p:ph type="subTitle" idx="1" hasCustomPrompt="1"/>
          </p:nvPr>
        </p:nvSpPr>
        <p:spPr>
          <a:xfrm>
            <a:off x="1" y="4092749"/>
            <a:ext cx="6238373" cy="246976"/>
          </a:xfrm>
        </p:spPr>
        <p:txBody>
          <a:bodyPr tIns="9144">
            <a:normAutofit/>
          </a:bodyPr>
          <a:lstStyle>
            <a:lvl1pPr marL="0" indent="0" algn="l">
              <a:buNone/>
              <a:defRPr kumimoji="0" lang="en-US" sz="2000" b="0" i="0" u="none" strike="noStrike" kern="1200" cap="none" spc="400" normalizeH="0" baseline="0" noProof="0" dirty="0" smtClean="0">
                <a:ln>
                  <a:noFill/>
                </a:ln>
                <a:solidFill>
                  <a:schemeClr val="tx1">
                    <a:lumMod val="20000"/>
                    <a:lumOff val="80000"/>
                  </a:schemeClr>
                </a:solidFill>
                <a:effectLst/>
                <a:uLnTx/>
                <a:uFillTx/>
                <a:latin typeface="Century Gothic"/>
                <a:ea typeface="+mj-ea"/>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dirty="0"/>
              <a:t>Click to edit subtitle style</a:t>
            </a:r>
          </a:p>
        </p:txBody>
      </p:sp>
    </p:spTree>
    <p:extLst>
      <p:ext uri="{BB962C8B-B14F-4D97-AF65-F5344CB8AC3E}">
        <p14:creationId xmlns:p14="http://schemas.microsoft.com/office/powerpoint/2010/main" val="3586950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imple Title Slide lrg picture">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1" y="0"/>
            <a:ext cx="12213020" cy="6858000"/>
          </a:xfrm>
        </p:spPr>
        <p:txBody>
          <a:bodyPr/>
          <a:lstStyle/>
          <a:p>
            <a:endParaRPr lang="en-US"/>
          </a:p>
        </p:txBody>
      </p:sp>
      <p:sp>
        <p:nvSpPr>
          <p:cNvPr id="10" name="Rectangle 9"/>
          <p:cNvSpPr/>
          <p:nvPr userDrawn="1"/>
        </p:nvSpPr>
        <p:spPr>
          <a:xfrm>
            <a:off x="-5106" y="3872095"/>
            <a:ext cx="6425971" cy="608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Rectangle 1"/>
          <p:cNvSpPr/>
          <p:nvPr userDrawn="1"/>
        </p:nvSpPr>
        <p:spPr>
          <a:xfrm>
            <a:off x="-5106" y="2469760"/>
            <a:ext cx="6425971" cy="1450118"/>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Subtitle 2"/>
          <p:cNvSpPr>
            <a:spLocks noGrp="1"/>
          </p:cNvSpPr>
          <p:nvPr>
            <p:ph type="subTitle" idx="1" hasCustomPrompt="1"/>
          </p:nvPr>
        </p:nvSpPr>
        <p:spPr>
          <a:xfrm>
            <a:off x="1" y="4092749"/>
            <a:ext cx="6238373" cy="246976"/>
          </a:xfrm>
        </p:spPr>
        <p:txBody>
          <a:bodyPr tIns="9144">
            <a:normAutofit/>
          </a:bodyPr>
          <a:lstStyle>
            <a:lvl1pPr marL="0" indent="0" algn="l">
              <a:buNone/>
              <a:defRPr kumimoji="0" lang="en-US" sz="2000" b="0" i="0" u="none" strike="noStrike" kern="1200" cap="none" spc="400" normalizeH="0" baseline="0" noProof="0" dirty="0" smtClean="0">
                <a:ln>
                  <a:noFill/>
                </a:ln>
                <a:solidFill>
                  <a:srgbClr val="F8F8F8"/>
                </a:solidFill>
                <a:effectLst/>
                <a:uLnTx/>
                <a:uFillTx/>
                <a:latin typeface="Century Gothic"/>
                <a:ea typeface="+mj-ea"/>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dirty="0"/>
              <a:t>Click to edit subtitle style</a:t>
            </a:r>
          </a:p>
        </p:txBody>
      </p:sp>
    </p:spTree>
    <p:extLst>
      <p:ext uri="{BB962C8B-B14F-4D97-AF65-F5344CB8AC3E}">
        <p14:creationId xmlns:p14="http://schemas.microsoft.com/office/powerpoint/2010/main" val="13140392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imple Content Slide No Logo">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52795" y="1252538"/>
            <a:ext cx="11514356" cy="5327615"/>
          </a:xfrm>
        </p:spPr>
        <p:txBody>
          <a:bodyPr>
            <a:normAutofit/>
          </a:bodyPr>
          <a:lstStyle>
            <a:lvl1pPr>
              <a:defRPr sz="2800">
                <a:solidFill>
                  <a:schemeClr val="tx1">
                    <a:lumMod val="65000"/>
                    <a:lumOff val="35000"/>
                  </a:schemeClr>
                </a:solidFill>
              </a:defRPr>
            </a:lvl1pPr>
            <a:lvl2pPr>
              <a:defRPr sz="2400">
                <a:solidFill>
                  <a:schemeClr val="tx1">
                    <a:lumMod val="65000"/>
                    <a:lumOff val="35000"/>
                  </a:schemeClr>
                </a:solidFill>
              </a:defRPr>
            </a:lvl2pPr>
            <a:lvl3pPr>
              <a:defRPr sz="20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557" y="0"/>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7"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512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556" y="828520"/>
            <a:ext cx="12243123" cy="67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5734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Simple Content Slide">
    <p:spTree>
      <p:nvGrpSpPr>
        <p:cNvPr id="1" name=""/>
        <p:cNvGrpSpPr/>
        <p:nvPr/>
      </p:nvGrpSpPr>
      <p:grpSpPr>
        <a:xfrm>
          <a:off x="0" y="0"/>
          <a:ext cx="0" cy="0"/>
          <a:chOff x="0" y="0"/>
          <a:chExt cx="0" cy="0"/>
        </a:xfrm>
      </p:grpSpPr>
      <p:sp>
        <p:nvSpPr>
          <p:cNvPr id="4" name="Rectangle 3"/>
          <p:cNvSpPr/>
          <p:nvPr userDrawn="1"/>
        </p:nvSpPr>
        <p:spPr>
          <a:xfrm>
            <a:off x="0" y="1"/>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102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2"/>
            <a:ext cx="1113468" cy="82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556" y="828520"/>
            <a:ext cx="12243123" cy="67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82917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Simple Two Column Slide No Logo">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noFill/>
        </p:spPr>
        <p:txBody>
          <a:bodyPr anchor="b">
            <a:noAutofit/>
          </a:bodyPr>
          <a:lstStyle>
            <a:lvl1pPr marL="0" indent="0" algn="ctr">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543122"/>
          </a:xfrm>
          <a:solidFill>
            <a:srgbClr val="F8F8F8"/>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baseline="0">
                <a:solidFill>
                  <a:schemeClr val="tx1">
                    <a:lumMod val="65000"/>
                    <a:lumOff val="35000"/>
                  </a:schemeClr>
                </a:solidFill>
              </a:defRPr>
            </a:lvl4pPr>
            <a:lvl5pPr>
              <a:defRPr sz="18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ext Placeholder 4"/>
          <p:cNvSpPr>
            <a:spLocks noGrp="1"/>
          </p:cNvSpPr>
          <p:nvPr>
            <p:ph type="body" sz="quarter" idx="3"/>
          </p:nvPr>
        </p:nvSpPr>
        <p:spPr>
          <a:xfrm>
            <a:off x="6266688" y="1097280"/>
            <a:ext cx="4858512" cy="548640"/>
          </a:xfrm>
          <a:noFill/>
        </p:spPr>
        <p:txBody>
          <a:bodyPr anchor="b">
            <a:noAutofit/>
          </a:bodyPr>
          <a:lstStyle>
            <a:lvl1pPr marL="0" inden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8" name="Content Placeholder 5"/>
          <p:cNvSpPr>
            <a:spLocks noGrp="1"/>
          </p:cNvSpPr>
          <p:nvPr>
            <p:ph sz="quarter" idx="4"/>
          </p:nvPr>
        </p:nvSpPr>
        <p:spPr>
          <a:xfrm>
            <a:off x="6266688" y="1701848"/>
            <a:ext cx="4858512" cy="4543122"/>
          </a:xfrm>
          <a:solidFill>
            <a:srgbClr val="F8F8F8"/>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9" name="Rectangle 8"/>
          <p:cNvSpPr/>
          <p:nvPr userDrawn="1"/>
        </p:nvSpPr>
        <p:spPr>
          <a:xfrm>
            <a:off x="0" y="7778"/>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0"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614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3285" y="814054"/>
            <a:ext cx="121687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0493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imple Two Column Slide No Logo">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solidFill>
            <a:schemeClr val="bg1">
              <a:lumMod val="60000"/>
              <a:lumOff val="40000"/>
            </a:schemeClr>
          </a:solidFill>
        </p:spPr>
        <p:txBody>
          <a:bodyPr anchor="b">
            <a:noAutofit/>
          </a:bodyPr>
          <a:lstStyle>
            <a:lvl1pPr marL="0" inden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543122"/>
          </a:xfrm>
          <a:solidFill>
            <a:srgbClr val="F8F8F8"/>
          </a:solidFill>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3"/>
          </p:nvPr>
        </p:nvSpPr>
        <p:spPr>
          <a:xfrm>
            <a:off x="6266688" y="1097280"/>
            <a:ext cx="4858512" cy="548640"/>
          </a:xfrm>
          <a:solidFill>
            <a:schemeClr val="bg1">
              <a:lumMod val="60000"/>
              <a:lumOff val="40000"/>
            </a:schemeClr>
          </a:solidFill>
        </p:spPr>
        <p:txBody>
          <a:bodyPr anchor="b">
            <a:noAutofit/>
          </a:bodyPr>
          <a:lstStyle>
            <a:lvl1pPr marL="0" inden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8" name="Content Placeholder 5"/>
          <p:cNvSpPr>
            <a:spLocks noGrp="1"/>
          </p:cNvSpPr>
          <p:nvPr>
            <p:ph sz="quarter" idx="4"/>
          </p:nvPr>
        </p:nvSpPr>
        <p:spPr>
          <a:xfrm>
            <a:off x="6266688" y="1701848"/>
            <a:ext cx="4858512" cy="4543122"/>
          </a:xfrm>
          <a:solidFill>
            <a:srgbClr val="F8F8F8"/>
          </a:solidFill>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4A58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0"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614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3285" y="814054"/>
            <a:ext cx="12168716" cy="3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810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47" name="Google Shape;47;p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48" name="Google Shape;48;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46718" y="952500"/>
            <a:ext cx="9713383" cy="5010150"/>
          </a:xfrm>
        </p:spPr>
        <p:txBody>
          <a:bodyPr/>
          <a:lstStyle/>
          <a:p>
            <a:endParaRPr lang="en-US"/>
          </a:p>
        </p:txBody>
      </p:sp>
    </p:spTree>
    <p:extLst>
      <p:ext uri="{BB962C8B-B14F-4D97-AF65-F5344CB8AC3E}">
        <p14:creationId xmlns:p14="http://schemas.microsoft.com/office/powerpoint/2010/main" val="42920252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8929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imple Title small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2464179"/>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907476"/>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5855008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imple Title small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5486400" y="1245477"/>
            <a:ext cx="6705600" cy="4114800"/>
          </a:xfrm>
        </p:spPr>
        <p:txBody>
          <a:bodyPr/>
          <a:lstStyle/>
          <a:p>
            <a:endParaRPr lang="en-US"/>
          </a:p>
        </p:txBody>
      </p:sp>
      <p:sp>
        <p:nvSpPr>
          <p:cNvPr id="2" name="Rectangle 1"/>
          <p:cNvSpPr/>
          <p:nvPr userDrawn="1"/>
        </p:nvSpPr>
        <p:spPr>
          <a:xfrm>
            <a:off x="-5106" y="2469760"/>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868047"/>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3978820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imple Title med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2438400" y="740980"/>
            <a:ext cx="9753600" cy="5303520"/>
          </a:xfrm>
        </p:spPr>
        <p:txBody>
          <a:bodyPr/>
          <a:lstStyle/>
          <a:p>
            <a:endParaRPr lang="en-US"/>
          </a:p>
        </p:txBody>
      </p:sp>
      <p:sp>
        <p:nvSpPr>
          <p:cNvPr id="2" name="Rectangle 1"/>
          <p:cNvSpPr/>
          <p:nvPr userDrawn="1"/>
        </p:nvSpPr>
        <p:spPr>
          <a:xfrm>
            <a:off x="-5106" y="2469760"/>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907476"/>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1669544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imple Title lrg pic ">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0" y="0"/>
            <a:ext cx="12192000" cy="6858000"/>
          </a:xfrm>
        </p:spPr>
        <p:txBody>
          <a:bodyPr/>
          <a:lstStyle/>
          <a:p>
            <a:endParaRPr lang="en-US"/>
          </a:p>
        </p:txBody>
      </p:sp>
      <p:sp>
        <p:nvSpPr>
          <p:cNvPr id="2" name="Rectangle 1"/>
          <p:cNvSpPr/>
          <p:nvPr userDrawn="1"/>
        </p:nvSpPr>
        <p:spPr>
          <a:xfrm>
            <a:off x="-5106" y="2469760"/>
            <a:ext cx="6425971" cy="14501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600" b="0" cap="none">
                <a:solidFill>
                  <a:schemeClr val="tx1">
                    <a:lumMod val="20000"/>
                    <a:lumOff val="80000"/>
                  </a:schemeClr>
                </a:solidFill>
              </a:defRPr>
            </a:lvl1pPr>
          </a:lstStyle>
          <a:p>
            <a:r>
              <a:rPr lang="en-US" dirty="0"/>
              <a:t>Edit Master Title </a:t>
            </a:r>
          </a:p>
        </p:txBody>
      </p:sp>
      <p:sp>
        <p:nvSpPr>
          <p:cNvPr id="6" name="Rectangle 5"/>
          <p:cNvSpPr/>
          <p:nvPr userDrawn="1"/>
        </p:nvSpPr>
        <p:spPr>
          <a:xfrm>
            <a:off x="-5105" y="3907476"/>
            <a:ext cx="6420864" cy="1036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301663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imple Content Slide No Logo">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52795" y="1252538"/>
            <a:ext cx="11514356" cy="5327615"/>
          </a:xfrm>
        </p:spPr>
        <p:txBody>
          <a:bodyPr>
            <a:normAutofit/>
          </a:bodyPr>
          <a:lstStyle>
            <a:lvl1pPr>
              <a:defRPr sz="2800">
                <a:solidFill>
                  <a:schemeClr val="tx1">
                    <a:lumMod val="65000"/>
                    <a:lumOff val="35000"/>
                  </a:schemeClr>
                </a:solidFill>
              </a:defRPr>
            </a:lvl1pPr>
            <a:lvl2pPr>
              <a:defRPr sz="2400">
                <a:solidFill>
                  <a:schemeClr val="tx1">
                    <a:lumMod val="65000"/>
                    <a:lumOff val="35000"/>
                  </a:schemeClr>
                </a:solidFill>
              </a:defRPr>
            </a:lvl2pPr>
            <a:lvl3pPr>
              <a:defRPr sz="20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4557" y="0"/>
            <a:ext cx="12192000" cy="82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7" name="Title 1"/>
          <p:cNvSpPr>
            <a:spLocks noGrp="1"/>
          </p:cNvSpPr>
          <p:nvPr>
            <p:ph type="title" hasCustomPrompt="1"/>
          </p:nvPr>
        </p:nvSpPr>
        <p:spPr>
          <a:xfrm>
            <a:off x="1097280" y="144363"/>
            <a:ext cx="10027920" cy="548640"/>
          </a:xfrm>
        </p:spPr>
        <p:txBody>
          <a:bodyPr/>
          <a:lstStyle>
            <a:lvl1pPr algn="ctr">
              <a:defRPr b="0" cap="none">
                <a:solidFill>
                  <a:schemeClr val="tx1">
                    <a:lumMod val="20000"/>
                    <a:lumOff val="80000"/>
                  </a:schemeClr>
                </a:solidFill>
              </a:defRPr>
            </a:lvl1pPr>
          </a:lstStyle>
          <a:p>
            <a:r>
              <a:rPr lang="en-US" dirty="0"/>
              <a:t>Click To Edit Master Title Style</a:t>
            </a:r>
          </a:p>
        </p:txBody>
      </p:sp>
      <p:pic>
        <p:nvPicPr>
          <p:cNvPr id="512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0" y="828675"/>
            <a:ext cx="12187443" cy="857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7420097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imple Content Slid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Rectangle 3"/>
          <p:cNvSpPr/>
          <p:nvPr userDrawn="1"/>
        </p:nvSpPr>
        <p:spPr>
          <a:xfrm>
            <a:off x="0" y="1"/>
            <a:ext cx="12192000" cy="82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2"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102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2"/>
            <a:ext cx="1113468" cy="82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0" y="828675"/>
            <a:ext cx="12187443" cy="857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4910635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mple Two Column Slide No Logo">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solidFill>
            <a:schemeClr val="tx1"/>
          </a:solidFill>
        </p:spPr>
        <p:txBody>
          <a:bodyPr anchor="b">
            <a:noAutofit/>
          </a:bodyPr>
          <a:lstStyle>
            <a:lvl1pPr marL="0" indent="0" algn="ctr">
              <a:buNone/>
              <a:defRPr lang="en-US" sz="1800" b="0" kern="1200" cap="all" spc="0" baseline="0" dirty="0" smtClean="0">
                <a:solidFill>
                  <a:schemeClr val="tx2"/>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543122"/>
          </a:xfrm>
          <a:solidFill>
            <a:schemeClr val="tx1">
              <a:lumMod val="20000"/>
              <a:lumOff val="80000"/>
            </a:schemeClr>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baseline="0">
                <a:solidFill>
                  <a:schemeClr val="tx1">
                    <a:lumMod val="65000"/>
                    <a:lumOff val="35000"/>
                  </a:schemeClr>
                </a:solidFill>
              </a:defRPr>
            </a:lvl4pPr>
            <a:lvl5pPr>
              <a:defRPr sz="18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ext Placeholder 4"/>
          <p:cNvSpPr>
            <a:spLocks noGrp="1"/>
          </p:cNvSpPr>
          <p:nvPr>
            <p:ph type="body" sz="quarter" idx="3"/>
          </p:nvPr>
        </p:nvSpPr>
        <p:spPr>
          <a:xfrm>
            <a:off x="6266688" y="1097280"/>
            <a:ext cx="4858512" cy="548640"/>
          </a:xfrm>
          <a:solidFill>
            <a:schemeClr val="tx1"/>
          </a:solidFill>
        </p:spPr>
        <p:txBody>
          <a:bodyPr anchor="b">
            <a:noAutofit/>
          </a:bodyPr>
          <a:lstStyle>
            <a:lvl1pPr marL="0" indent="0" algn="ctr">
              <a:buNone/>
              <a:defRPr lang="en-US" sz="1800" b="0" kern="1200" cap="all" spc="0" baseline="0" dirty="0" smtClean="0">
                <a:solidFill>
                  <a:schemeClr val="tx2"/>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8" name="Content Placeholder 5"/>
          <p:cNvSpPr>
            <a:spLocks noGrp="1"/>
          </p:cNvSpPr>
          <p:nvPr>
            <p:ph sz="quarter" idx="4"/>
          </p:nvPr>
        </p:nvSpPr>
        <p:spPr>
          <a:xfrm>
            <a:off x="6266688" y="1701848"/>
            <a:ext cx="4858512" cy="4543122"/>
          </a:xfrm>
          <a:solidFill>
            <a:schemeClr val="tx1">
              <a:lumMod val="20000"/>
              <a:lumOff val="80000"/>
            </a:schemeClr>
          </a:solidFill>
        </p:spPr>
        <p:txBody>
          <a:bodyPr/>
          <a:lstStyle>
            <a:lvl1pPr>
              <a:defRPr sz="2200"/>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9" name="Rectangle 8"/>
          <p:cNvSpPr/>
          <p:nvPr userDrawn="1"/>
        </p:nvSpPr>
        <p:spPr>
          <a:xfrm>
            <a:off x="-9115" y="0"/>
            <a:ext cx="12192000" cy="82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0" name="Title 1"/>
          <p:cNvSpPr>
            <a:spLocks noGrp="1"/>
          </p:cNvSpPr>
          <p:nvPr>
            <p:ph type="title" hasCustomPrompt="1"/>
          </p:nvPr>
        </p:nvSpPr>
        <p:spPr>
          <a:xfrm>
            <a:off x="1097280" y="144363"/>
            <a:ext cx="10027920" cy="548640"/>
          </a:xfrm>
        </p:spPr>
        <p:txBody>
          <a:bodyPr/>
          <a:lstStyle>
            <a:lvl1pPr algn="ctr">
              <a:defRPr b="0" cap="none">
                <a:solidFill>
                  <a:srgbClr val="FFFFFF"/>
                </a:solidFill>
              </a:defRPr>
            </a:lvl1pPr>
          </a:lstStyle>
          <a:p>
            <a:r>
              <a:rPr lang="en-US" dirty="0"/>
              <a:t>Click To Edit Master Title Style</a:t>
            </a:r>
          </a:p>
        </p:txBody>
      </p:sp>
      <p:pic>
        <p:nvPicPr>
          <p:cNvPr id="6146"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userDrawn="1"/>
        </p:nvSpPr>
        <p:spPr>
          <a:xfrm>
            <a:off x="-4558" y="828675"/>
            <a:ext cx="12187443" cy="857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5781087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w Sage Background">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30088" y="463827"/>
            <a:ext cx="11255513" cy="5764695"/>
          </a:xfrm>
        </p:spPr>
        <p:txBody>
          <a:bodyPr/>
          <a:lstStyle/>
          <a:p>
            <a:endParaRPr lang="en-US"/>
          </a:p>
        </p:txBody>
      </p:sp>
      <p:pic>
        <p:nvPicPr>
          <p:cNvPr id="17410"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52918" y="-39688"/>
            <a:ext cx="12297835" cy="693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513491" y="193916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2305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700"/>
          </a:xfrm>
          <a:prstGeom prst="rect">
            <a:avLst/>
          </a:prstGeom>
          <a:noFill/>
          <a:ln>
            <a:noFill/>
          </a:ln>
        </p:spPr>
        <p:txBody>
          <a:bodyPr spcFirstLastPara="1" wrap="square" lIns="91425" tIns="91425" rIns="91425" bIns="91425"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900" cy="823800"/>
          </a:xfrm>
          <a:prstGeom prst="rect">
            <a:avLst/>
          </a:prstGeom>
          <a:noFill/>
          <a:ln>
            <a:noFill/>
          </a:ln>
        </p:spPr>
        <p:txBody>
          <a:bodyPr spcFirstLastPara="1" wrap="square" lIns="91425" tIns="91425" rIns="91425" bIns="91425"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900" cy="36846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00" cy="823800"/>
          </a:xfrm>
          <a:prstGeom prst="rect">
            <a:avLst/>
          </a:prstGeom>
          <a:noFill/>
          <a:ln>
            <a:noFill/>
          </a:ln>
        </p:spPr>
        <p:txBody>
          <a:bodyPr spcFirstLastPara="1" wrap="square" lIns="91425" tIns="91425" rIns="91425" bIns="91425"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00" cy="36846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56" name="Google Shape;56;p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57" name="Google Shape;57;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Simple Title small pic ">
    <p:bg>
      <p:bgPr>
        <a:solidFill>
          <a:schemeClr val="bg1"/>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5486400" y="1245477"/>
            <a:ext cx="6705600" cy="4114800"/>
          </a:xfrm>
        </p:spPr>
        <p:txBody>
          <a:bodyPr/>
          <a:lstStyle/>
          <a:p>
            <a:endParaRPr lang="en-US"/>
          </a:p>
        </p:txBody>
      </p:sp>
      <p:sp>
        <p:nvSpPr>
          <p:cNvPr id="2" name="Rectangle 1"/>
          <p:cNvSpPr/>
          <p:nvPr userDrawn="1"/>
        </p:nvSpPr>
        <p:spPr>
          <a:xfrm>
            <a:off x="-5106" y="2469760"/>
            <a:ext cx="6425971" cy="145011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DBDDE9"/>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200" b="0" cap="none">
                <a:solidFill>
                  <a:schemeClr val="tx2"/>
                </a:solidFill>
              </a:defRPr>
            </a:lvl1pPr>
          </a:lstStyle>
          <a:p>
            <a:r>
              <a:rPr lang="en-US" dirty="0"/>
              <a:t>Edit Master Title </a:t>
            </a:r>
          </a:p>
        </p:txBody>
      </p:sp>
      <p:sp>
        <p:nvSpPr>
          <p:cNvPr id="3" name="Rectangle 2"/>
          <p:cNvSpPr/>
          <p:nvPr userDrawn="1"/>
        </p:nvSpPr>
        <p:spPr>
          <a:xfrm>
            <a:off x="-5105" y="3907476"/>
            <a:ext cx="6420864" cy="1036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18688746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imple Title med pic ">
    <p:bg>
      <p:bgPr>
        <a:solidFill>
          <a:schemeClr val="bg1"/>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2438400" y="740980"/>
            <a:ext cx="9753600" cy="5303520"/>
          </a:xfrm>
        </p:spPr>
        <p:txBody>
          <a:bodyPr/>
          <a:lstStyle/>
          <a:p>
            <a:endParaRPr lang="en-US"/>
          </a:p>
        </p:txBody>
      </p:sp>
      <p:sp>
        <p:nvSpPr>
          <p:cNvPr id="2" name="Rectangle 1"/>
          <p:cNvSpPr/>
          <p:nvPr userDrawn="1"/>
        </p:nvSpPr>
        <p:spPr>
          <a:xfrm>
            <a:off x="-5106" y="2469760"/>
            <a:ext cx="6425971" cy="145011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defRPr sz="3200" b="0" cap="none">
                <a:solidFill>
                  <a:schemeClr val="tx2"/>
                </a:solidFill>
              </a:defRPr>
            </a:lvl1pPr>
          </a:lstStyle>
          <a:p>
            <a:r>
              <a:rPr lang="en-US" dirty="0"/>
              <a:t>Edit Master Title </a:t>
            </a:r>
          </a:p>
        </p:txBody>
      </p:sp>
      <p:sp>
        <p:nvSpPr>
          <p:cNvPr id="7" name="Rectangle 6"/>
          <p:cNvSpPr/>
          <p:nvPr userDrawn="1"/>
        </p:nvSpPr>
        <p:spPr>
          <a:xfrm>
            <a:off x="-5105" y="3907477"/>
            <a:ext cx="6420864" cy="111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4A58AA"/>
              </a:solidFill>
            </a:endParaRPr>
          </a:p>
        </p:txBody>
      </p:sp>
    </p:spTree>
    <p:extLst>
      <p:ext uri="{BB962C8B-B14F-4D97-AF65-F5344CB8AC3E}">
        <p14:creationId xmlns:p14="http://schemas.microsoft.com/office/powerpoint/2010/main" val="2345835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imple Title lrg pic ">
    <p:bg>
      <p:bgPr>
        <a:solidFill>
          <a:schemeClr val="bg1"/>
        </a:solidFill>
        <a:effectLst/>
      </p:bgPr>
    </p:bg>
    <p:spTree>
      <p:nvGrpSpPr>
        <p:cNvPr id="1" name=""/>
        <p:cNvGrpSpPr/>
        <p:nvPr/>
      </p:nvGrpSpPr>
      <p:grpSpPr>
        <a:xfrm>
          <a:off x="0" y="0"/>
          <a:ext cx="0" cy="0"/>
          <a:chOff x="0" y="0"/>
          <a:chExt cx="0" cy="0"/>
        </a:xfrm>
      </p:grpSpPr>
      <p:sp>
        <p:nvSpPr>
          <p:cNvPr id="11" name="Picture Placeholder 8"/>
          <p:cNvSpPr>
            <a:spLocks noGrp="1"/>
          </p:cNvSpPr>
          <p:nvPr>
            <p:ph type="pic" sz="quarter" idx="12"/>
          </p:nvPr>
        </p:nvSpPr>
        <p:spPr>
          <a:xfrm>
            <a:off x="0" y="0"/>
            <a:ext cx="12192000" cy="6858000"/>
          </a:xfrm>
        </p:spPr>
        <p:txBody>
          <a:bodyPr/>
          <a:lstStyle/>
          <a:p>
            <a:endParaRPr lang="en-US" dirty="0"/>
          </a:p>
        </p:txBody>
      </p:sp>
      <p:sp>
        <p:nvSpPr>
          <p:cNvPr id="2" name="Rectangle 1"/>
          <p:cNvSpPr/>
          <p:nvPr userDrawn="1"/>
        </p:nvSpPr>
        <p:spPr>
          <a:xfrm>
            <a:off x="-5106" y="2469760"/>
            <a:ext cx="6425971" cy="145011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ctrTitle" hasCustomPrompt="1"/>
          </p:nvPr>
        </p:nvSpPr>
        <p:spPr>
          <a:xfrm>
            <a:off x="1" y="2579583"/>
            <a:ext cx="6238373" cy="913366"/>
          </a:xfrm>
        </p:spPr>
        <p:txBody>
          <a:bodyPr bIns="9144" anchor="b"/>
          <a:lstStyle>
            <a:lvl1pPr algn="l">
              <a:defRPr sz="3200" b="0" cap="none">
                <a:solidFill>
                  <a:schemeClr val="tx2"/>
                </a:solidFill>
              </a:defRPr>
            </a:lvl1pPr>
          </a:lstStyle>
          <a:p>
            <a:r>
              <a:rPr lang="en-US" dirty="0"/>
              <a:t>Edit Master Title </a:t>
            </a:r>
          </a:p>
        </p:txBody>
      </p:sp>
      <p:sp>
        <p:nvSpPr>
          <p:cNvPr id="7" name="Rectangle 6"/>
          <p:cNvSpPr/>
          <p:nvPr userDrawn="1"/>
        </p:nvSpPr>
        <p:spPr>
          <a:xfrm>
            <a:off x="-5105" y="3907477"/>
            <a:ext cx="6420864" cy="823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8186982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29275" y="1200150"/>
            <a:ext cx="11537876" cy="5380003"/>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
            <a:ext cx="12192000" cy="829134"/>
          </a:xfrm>
          <a:prstGeom prst="rect">
            <a:avLst/>
          </a:prstGeom>
          <a:solidFill>
            <a:srgbClr val="515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9" name="Title 1"/>
          <p:cNvSpPr>
            <a:spLocks noGrp="1"/>
          </p:cNvSpPr>
          <p:nvPr>
            <p:ph type="title" hasCustomPrompt="1"/>
          </p:nvPr>
        </p:nvSpPr>
        <p:spPr>
          <a:xfrm>
            <a:off x="1097280" y="144363"/>
            <a:ext cx="10027920" cy="548640"/>
          </a:xfrm>
        </p:spPr>
        <p:txBody>
          <a:bodyPr/>
          <a:lstStyle>
            <a:lvl1pPr algn="ctr">
              <a:defRPr b="1" cap="none">
                <a:solidFill>
                  <a:srgbClr val="DBDDE9"/>
                </a:solidFill>
              </a:defRPr>
            </a:lvl1pPr>
          </a:lstStyle>
          <a:p>
            <a:r>
              <a:rPr lang="en-US" dirty="0"/>
              <a:t>Click To Edit Master Title Style</a:t>
            </a:r>
          </a:p>
        </p:txBody>
      </p:sp>
      <p:pic>
        <p:nvPicPr>
          <p:cNvPr id="9218"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a:xfrm>
            <a:off x="0" y="829136"/>
            <a:ext cx="12192000" cy="8682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20792389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lumn Slide w Sage Background">
    <p:bg>
      <p:bgRef idx="1001">
        <a:schemeClr val="bg1"/>
      </p:bgRef>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no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4"/>
          </p:nvPr>
        </p:nvSpPr>
        <p:spPr>
          <a:xfrm>
            <a:off x="6266688"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515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2" name="Title 1"/>
          <p:cNvSpPr>
            <a:spLocks noGrp="1"/>
          </p:cNvSpPr>
          <p:nvPr>
            <p:ph type="title" hasCustomPrompt="1"/>
          </p:nvPr>
        </p:nvSpPr>
        <p:spPr>
          <a:xfrm>
            <a:off x="1097280" y="144363"/>
            <a:ext cx="10027920" cy="548640"/>
          </a:xfrm>
        </p:spPr>
        <p:txBody>
          <a:bodyPr/>
          <a:lstStyle>
            <a:lvl1pPr algn="ctr">
              <a:defRPr b="1" cap="none">
                <a:solidFill>
                  <a:srgbClr val="DBDDE9"/>
                </a:solidFill>
              </a:defRPr>
            </a:lvl1pPr>
          </a:lstStyle>
          <a:p>
            <a:r>
              <a:rPr lang="en-US" dirty="0"/>
              <a:t>Click To Edit Master Title Style</a:t>
            </a:r>
          </a:p>
        </p:txBody>
      </p:sp>
      <p:pic>
        <p:nvPicPr>
          <p:cNvPr id="1024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a:spLocks noGrp="1"/>
          </p:cNvSpPr>
          <p:nvPr>
            <p:ph type="body" idx="10"/>
          </p:nvPr>
        </p:nvSpPr>
        <p:spPr>
          <a:xfrm>
            <a:off x="6266688" y="1097280"/>
            <a:ext cx="4858512" cy="548640"/>
          </a:xfrm>
          <a:no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11" name="Rectangle 10"/>
          <p:cNvSpPr/>
          <p:nvPr userDrawn="1"/>
        </p:nvSpPr>
        <p:spPr>
          <a:xfrm>
            <a:off x="0" y="830538"/>
            <a:ext cx="12192000" cy="86829"/>
          </a:xfrm>
          <a:prstGeom prst="rect">
            <a:avLst/>
          </a:prstGeom>
          <a:solidFill>
            <a:srgbClr val="9CA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340772378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ntent with Footer">
    <p:spTree>
      <p:nvGrpSpPr>
        <p:cNvPr id="1" name=""/>
        <p:cNvGrpSpPr/>
        <p:nvPr/>
      </p:nvGrpSpPr>
      <p:grpSpPr>
        <a:xfrm>
          <a:off x="0" y="0"/>
          <a:ext cx="0" cy="0"/>
          <a:chOff x="0" y="0"/>
          <a:chExt cx="0" cy="0"/>
        </a:xfrm>
      </p:grpSpPr>
      <p:sp>
        <p:nvSpPr>
          <p:cNvPr id="11" name="Rectangle 10"/>
          <p:cNvSpPr/>
          <p:nvPr userDrawn="1"/>
        </p:nvSpPr>
        <p:spPr>
          <a:xfrm>
            <a:off x="0" y="-7707"/>
            <a:ext cx="12192000" cy="876874"/>
          </a:xfrm>
          <a:prstGeom prst="rect">
            <a:avLst/>
          </a:prstGeom>
          <a:solidFill>
            <a:srgbClr val="515A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5" name="Title 1"/>
          <p:cNvSpPr>
            <a:spLocks noGrp="1"/>
          </p:cNvSpPr>
          <p:nvPr>
            <p:ph type="title" hasCustomPrompt="1"/>
          </p:nvPr>
        </p:nvSpPr>
        <p:spPr>
          <a:xfrm>
            <a:off x="1097280" y="144363"/>
            <a:ext cx="10027920" cy="548640"/>
          </a:xfrm>
        </p:spPr>
        <p:txBody>
          <a:bodyPr/>
          <a:lstStyle>
            <a:lvl1pPr algn="ctr">
              <a:defRPr b="1" cap="none">
                <a:solidFill>
                  <a:srgbClr val="DBDDE9"/>
                </a:solidFill>
              </a:defRPr>
            </a:lvl1pPr>
          </a:lstStyle>
          <a:p>
            <a:r>
              <a:rPr lang="en-US" dirty="0"/>
              <a:t>Click To Edit Master Title Style</a:t>
            </a:r>
          </a:p>
        </p:txBody>
      </p:sp>
      <p:pic>
        <p:nvPicPr>
          <p:cNvPr id="12290"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32655"/>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0" y="819316"/>
            <a:ext cx="12192000" cy="86829"/>
          </a:xfrm>
          <a:prstGeom prst="rect">
            <a:avLst/>
          </a:prstGeom>
          <a:solidFill>
            <a:srgbClr val="9CA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Tree>
    <p:extLst>
      <p:ext uri="{BB962C8B-B14F-4D97-AF65-F5344CB8AC3E}">
        <p14:creationId xmlns:p14="http://schemas.microsoft.com/office/powerpoint/2010/main" val="2462461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5"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8194"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3569"/>
            <a:ext cx="1219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96377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11"/>
          </p:nvPr>
        </p:nvSpPr>
        <p:spPr>
          <a:xfrm>
            <a:off x="329275" y="1200150"/>
            <a:ext cx="11537876" cy="53800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9"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9218"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2231982"/>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Slide w Sage Background">
    <p:bg>
      <p:bgRef idx="1001">
        <a:schemeClr val="bg1"/>
      </p:bgRef>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4"/>
          </p:nvPr>
        </p:nvSpPr>
        <p:spPr>
          <a:xfrm>
            <a:off x="6266688"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2"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1024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6"/>
            <a:ext cx="12192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a:spLocks noGrp="1"/>
          </p:cNvSpPr>
          <p:nvPr>
            <p:ph type="body" idx="10"/>
          </p:nvPr>
        </p:nvSpPr>
        <p:spPr>
          <a:xfrm>
            <a:off x="6266688" y="1097280"/>
            <a:ext cx="4858512" cy="548640"/>
          </a:xfrm>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tx1"/>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Tree>
    <p:extLst>
      <p:ext uri="{BB962C8B-B14F-4D97-AF65-F5344CB8AC3E}">
        <p14:creationId xmlns:p14="http://schemas.microsoft.com/office/powerpoint/2010/main" val="1429629560"/>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lumn Slide w Sage Background">
    <p:bg>
      <p:bgRef idx="1001">
        <a:schemeClr val="bg1"/>
      </p:bgRef>
    </p:bg>
    <p:spTree>
      <p:nvGrpSpPr>
        <p:cNvPr id="1" name=""/>
        <p:cNvGrpSpPr/>
        <p:nvPr/>
      </p:nvGrpSpPr>
      <p:grpSpPr>
        <a:xfrm>
          <a:off x="0" y="0"/>
          <a:ext cx="0" cy="0"/>
          <a:chOff x="0" y="0"/>
          <a:chExt cx="0" cy="0"/>
        </a:xfrm>
      </p:grpSpPr>
      <p:sp>
        <p:nvSpPr>
          <p:cNvPr id="5" name="Text Placeholder 2"/>
          <p:cNvSpPr>
            <a:spLocks noGrp="1"/>
          </p:cNvSpPr>
          <p:nvPr>
            <p:ph type="body" idx="1"/>
          </p:nvPr>
        </p:nvSpPr>
        <p:spPr>
          <a:xfrm>
            <a:off x="1097280" y="1097280"/>
            <a:ext cx="4858512" cy="548640"/>
          </a:xfrm>
          <a:solidFill>
            <a:srgbClr val="4A58AA"/>
          </a:solid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bg1">
                    <a:lumMod val="95000"/>
                  </a:schemeClr>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
        <p:nvSpPr>
          <p:cNvPr id="6" name="Content Placeholder 3"/>
          <p:cNvSpPr>
            <a:spLocks noGrp="1"/>
          </p:cNvSpPr>
          <p:nvPr>
            <p:ph sz="half" idx="2"/>
          </p:nvPr>
        </p:nvSpPr>
        <p:spPr>
          <a:xfrm>
            <a:off x="1092200"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5"/>
          <p:cNvSpPr>
            <a:spLocks noGrp="1"/>
          </p:cNvSpPr>
          <p:nvPr>
            <p:ph sz="quarter" idx="4"/>
          </p:nvPr>
        </p:nvSpPr>
        <p:spPr>
          <a:xfrm>
            <a:off x="6266688" y="1701848"/>
            <a:ext cx="4858512" cy="4754817"/>
          </a:xfrm>
        </p:spPr>
        <p:txBody>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
            <a:ext cx="12192000" cy="829134"/>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2" name="Title 1"/>
          <p:cNvSpPr>
            <a:spLocks noGrp="1"/>
          </p:cNvSpPr>
          <p:nvPr>
            <p:ph type="title" hasCustomPrompt="1"/>
          </p:nvPr>
        </p:nvSpPr>
        <p:spPr>
          <a:xfrm>
            <a:off x="1097280" y="144363"/>
            <a:ext cx="10027920" cy="548640"/>
          </a:xfrm>
        </p:spPr>
        <p:txBody>
          <a:bodyPr/>
          <a:lstStyle>
            <a:lvl1pPr algn="ctr">
              <a:defRPr b="1" cap="none">
                <a:solidFill>
                  <a:srgbClr val="5C6699"/>
                </a:solidFill>
              </a:defRPr>
            </a:lvl1pPr>
          </a:lstStyle>
          <a:p>
            <a:r>
              <a:rPr lang="en-US" dirty="0"/>
              <a:t>Click To Edit Master Title Style</a:t>
            </a:r>
          </a:p>
        </p:txBody>
      </p:sp>
      <p:pic>
        <p:nvPicPr>
          <p:cNvPr id="10242" name="Picture 2"/>
          <p:cNvPicPr>
            <a:picLocks noChangeAspect="1" noChangeArrowheads="1"/>
          </p:cNvPicPr>
          <p:nvPr userDrawn="1"/>
        </p:nvPicPr>
        <p:blipFill>
          <a:blip r:embed="rId2" cstate="email">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0" y="829134"/>
            <a:ext cx="12192000" cy="5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a:spLocks noGrp="1"/>
          </p:cNvSpPr>
          <p:nvPr>
            <p:ph type="body" idx="10"/>
          </p:nvPr>
        </p:nvSpPr>
        <p:spPr>
          <a:xfrm>
            <a:off x="6266688" y="1097280"/>
            <a:ext cx="4858512" cy="548640"/>
          </a:xfrm>
          <a:solidFill>
            <a:srgbClr val="4A58AA"/>
          </a:solidFill>
        </p:spPr>
        <p:txBody>
          <a:bodyPr anchor="b">
            <a:noAutofit/>
          </a:bodyPr>
          <a:lstStyle>
            <a:lvl1pPr marL="0" indent="0" algn="l" defTabSz="914400" rtl="0" eaLnBrk="1" latinLnBrk="0" hangingPunct="1">
              <a:lnSpc>
                <a:spcPct val="100000"/>
              </a:lnSpc>
              <a:spcBef>
                <a:spcPts val="0"/>
              </a:spcBef>
              <a:spcAft>
                <a:spcPts val="0"/>
              </a:spcAft>
              <a:buClr>
                <a:schemeClr val="accent1"/>
              </a:buClr>
              <a:buFont typeface="Arial" pitchFamily="34" charset="0"/>
              <a:buNone/>
              <a:defRPr lang="en-US" sz="1800" b="0" kern="1200" cap="all" spc="0" baseline="0" dirty="0" smtClean="0">
                <a:solidFill>
                  <a:schemeClr val="bg1">
                    <a:lumMod val="95000"/>
                  </a:schemeClr>
                </a:solidFill>
                <a:latin typeface="+mj-lt"/>
                <a:ea typeface="+mj-ea"/>
                <a:cs typeface="Avenir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dirty="0"/>
              <a:t>Click to edit Master text styles</a:t>
            </a:r>
          </a:p>
        </p:txBody>
      </p:sp>
    </p:spTree>
    <p:extLst>
      <p:ext uri="{BB962C8B-B14F-4D97-AF65-F5344CB8AC3E}">
        <p14:creationId xmlns:p14="http://schemas.microsoft.com/office/powerpoint/2010/main" val="422038861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100" cy="1600200"/>
          </a:xfrm>
          <a:prstGeom prst="rect">
            <a:avLst/>
          </a:prstGeom>
          <a:noFill/>
          <a:ln>
            <a:noFill/>
          </a:ln>
        </p:spPr>
        <p:txBody>
          <a:bodyPr spcFirstLastPara="1" wrap="square" lIns="91425" tIns="91425" rIns="91425" bIns="91425"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500"/>
          </a:xfrm>
          <a:prstGeom prst="rect">
            <a:avLst/>
          </a:prstGeom>
          <a:noFill/>
          <a:ln>
            <a:noFill/>
          </a:ln>
        </p:spPr>
        <p:txBody>
          <a:bodyPr spcFirstLastPara="1" wrap="square" lIns="91425" tIns="91425" rIns="91425" bIns="91425"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63" name="Google Shape;63;p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64" name="Google Shape;64;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nd Content with Footer">
    <p:spTree>
      <p:nvGrpSpPr>
        <p:cNvPr id="1" name=""/>
        <p:cNvGrpSpPr/>
        <p:nvPr/>
      </p:nvGrpSpPr>
      <p:grpSpPr>
        <a:xfrm>
          <a:off x="0" y="0"/>
          <a:ext cx="0" cy="0"/>
          <a:chOff x="0" y="0"/>
          <a:chExt cx="0" cy="0"/>
        </a:xfrm>
      </p:grpSpPr>
      <p:pic>
        <p:nvPicPr>
          <p:cNvPr id="7" name="Picture 2" descr="http://www.preventionlane.org/wp-content/uploads/2015/02/blackboard.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6565" y="829136"/>
            <a:ext cx="12238565" cy="64387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0" y="1"/>
            <a:ext cx="12192000" cy="82913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13" name="Picture Placeholder 12"/>
          <p:cNvSpPr>
            <a:spLocks noGrp="1"/>
          </p:cNvSpPr>
          <p:nvPr>
            <p:ph type="pic" sz="quarter" idx="10"/>
          </p:nvPr>
        </p:nvSpPr>
        <p:spPr>
          <a:xfrm>
            <a:off x="0" y="828676"/>
            <a:ext cx="12192000" cy="6029325"/>
          </a:xfrm>
        </p:spPr>
        <p:txBody>
          <a:bodyPr/>
          <a:lstStyle/>
          <a:p>
            <a:endParaRPr lang="en-US" dirty="0"/>
          </a:p>
        </p:txBody>
      </p:sp>
      <p:sp>
        <p:nvSpPr>
          <p:cNvPr id="14" name="Title 1"/>
          <p:cNvSpPr>
            <a:spLocks noGrp="1"/>
          </p:cNvSpPr>
          <p:nvPr>
            <p:ph type="title" hasCustomPrompt="1"/>
          </p:nvPr>
        </p:nvSpPr>
        <p:spPr>
          <a:xfrm>
            <a:off x="1097280" y="144363"/>
            <a:ext cx="10027920" cy="548640"/>
          </a:xfrm>
        </p:spPr>
        <p:txBody>
          <a:bodyPr/>
          <a:lstStyle>
            <a:lvl1pPr algn="ctr">
              <a:defRPr b="1" cap="none">
                <a:solidFill>
                  <a:schemeClr val="bg1"/>
                </a:solidFill>
              </a:defRPr>
            </a:lvl1pPr>
          </a:lstStyle>
          <a:p>
            <a:r>
              <a:rPr lang="en-US" dirty="0"/>
              <a:t>Click To Edit Master Title Style</a:t>
            </a:r>
          </a:p>
        </p:txBody>
      </p:sp>
      <p:pic>
        <p:nvPicPr>
          <p:cNvPr id="11266" name="Picture 2"/>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1125201" y="46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userDrawn="1"/>
        </p:nvPicPr>
        <p:blipFill>
          <a:blip r:embed="rId5" cstate="email">
            <a:lum bright="70000" contrast="-70000"/>
            <a:extLst>
              <a:ext uri="{28A0092B-C50C-407E-A947-70E740481C1C}">
                <a14:useLocalDpi xmlns:a14="http://schemas.microsoft.com/office/drawing/2010/main" val="0"/>
              </a:ext>
            </a:extLst>
          </a:blip>
          <a:srcRect/>
          <a:stretch>
            <a:fillRect/>
          </a:stretch>
        </p:blipFill>
        <p:spPr bwMode="auto">
          <a:xfrm>
            <a:off x="352828" y="-898250"/>
            <a:ext cx="12192000" cy="11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1496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pic>
        <p:nvPicPr>
          <p:cNvPr id="7" name="Picture 2" descr="http://www.preventionlane.org/wp-content/uploads/2015/02/blackboard.jp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46565" y="829136"/>
            <a:ext cx="12238565" cy="64387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1"/>
          </p:nvPr>
        </p:nvSpPr>
        <p:spPr>
          <a:xfrm>
            <a:off x="329275" y="1200150"/>
            <a:ext cx="11537876" cy="5380003"/>
          </a:xfrm>
        </p:spPr>
        <p:txBody>
          <a:bodyPr>
            <a:normAutofit/>
          </a:bodyPr>
          <a:lstStyle>
            <a:lvl1pPr>
              <a:defRPr sz="2400">
                <a:solidFill>
                  <a:srgbClr val="E5E3F1"/>
                </a:solidFill>
              </a:defRPr>
            </a:lvl1pPr>
            <a:lvl2pPr>
              <a:defRPr sz="2000">
                <a:solidFill>
                  <a:srgbClr val="E5E3F1"/>
                </a:solidFill>
              </a:defRPr>
            </a:lvl2pPr>
            <a:lvl3pPr>
              <a:defRPr sz="2000">
                <a:solidFill>
                  <a:srgbClr val="E5E3F1"/>
                </a:solidFill>
              </a:defRPr>
            </a:lvl3pPr>
            <a:lvl4pPr>
              <a:defRPr sz="2000">
                <a:solidFill>
                  <a:srgbClr val="E5E3F1"/>
                </a:solidFill>
              </a:defRPr>
            </a:lvl4pPr>
            <a:lvl5pPr>
              <a:defRPr sz="2000">
                <a:solidFill>
                  <a:srgbClr val="E5E3F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1"/>
            <a:ext cx="12192000" cy="82913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Tx/>
              <a:buFontTx/>
              <a:buNone/>
            </a:pPr>
            <a:endParaRPr lang="en-US" sz="1800" kern="1200">
              <a:solidFill>
                <a:srgbClr val="515A64"/>
              </a:solidFill>
            </a:endParaRPr>
          </a:p>
        </p:txBody>
      </p:sp>
      <p:sp>
        <p:nvSpPr>
          <p:cNvPr id="9" name="Title 1"/>
          <p:cNvSpPr>
            <a:spLocks noGrp="1"/>
          </p:cNvSpPr>
          <p:nvPr>
            <p:ph type="title" hasCustomPrompt="1"/>
          </p:nvPr>
        </p:nvSpPr>
        <p:spPr>
          <a:xfrm>
            <a:off x="1097280" y="144363"/>
            <a:ext cx="10027920" cy="548640"/>
          </a:xfrm>
        </p:spPr>
        <p:txBody>
          <a:bodyPr/>
          <a:lstStyle>
            <a:lvl1pPr algn="ctr">
              <a:defRPr b="1" cap="none">
                <a:solidFill>
                  <a:schemeClr val="bg1"/>
                </a:solidFill>
              </a:defRPr>
            </a:lvl1pPr>
          </a:lstStyle>
          <a:p>
            <a:r>
              <a:rPr lang="en-US" dirty="0"/>
              <a:t>Click To Edit Master Title Style</a:t>
            </a:r>
          </a:p>
        </p:txBody>
      </p:sp>
      <p:pic>
        <p:nvPicPr>
          <p:cNvPr id="9218" name="Picture 2"/>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11125201" y="1"/>
            <a:ext cx="1113367"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0" y="829136"/>
            <a:ext cx="12192000"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583542"/>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Blank with Footer">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3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100" cy="1600200"/>
          </a:xfrm>
          <a:prstGeom prst="rect">
            <a:avLst/>
          </a:prstGeom>
          <a:noFill/>
          <a:ln>
            <a:noFill/>
          </a:ln>
        </p:spPr>
        <p:txBody>
          <a:bodyPr spcFirstLastPara="1" wrap="square" lIns="91425" tIns="91425" rIns="91425" bIns="91425"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5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70" name="Google Shape;70;p1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71" name="Google Shape;71;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91425" rIns="91425" bIns="91425"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76" name="Google Shape;76;p1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Clr>
                <a:srgbClr val="888888"/>
              </a:buClr>
              <a:buSzPts val="1400"/>
              <a:buFont typeface="Arial"/>
              <a:buNone/>
              <a:defRPr/>
            </a:lvl1pPr>
            <a:lvl2pPr lvl="1" algn="l">
              <a:lnSpc>
                <a:spcPct val="100000"/>
              </a:lnSpc>
              <a:spcBef>
                <a:spcPts val="0"/>
              </a:spcBef>
              <a:spcAft>
                <a:spcPts val="0"/>
              </a:spcAft>
              <a:buClr>
                <a:srgbClr val="000000"/>
              </a:buClr>
              <a:buSzPts val="1400"/>
              <a:buFont typeface="Arial"/>
              <a:buNone/>
              <a:defRPr/>
            </a:lvl2pPr>
            <a:lvl3pPr lvl="2" algn="l">
              <a:lnSpc>
                <a:spcPct val="100000"/>
              </a:lnSpc>
              <a:spcBef>
                <a:spcPts val="0"/>
              </a:spcBef>
              <a:spcAft>
                <a:spcPts val="0"/>
              </a:spcAft>
              <a:buClr>
                <a:srgbClr val="000000"/>
              </a:buClr>
              <a:buSzPts val="1400"/>
              <a:buFont typeface="Arial"/>
              <a:buNone/>
              <a:defRPr/>
            </a:lvl3pPr>
            <a:lvl4pPr lvl="3" algn="l">
              <a:lnSpc>
                <a:spcPct val="100000"/>
              </a:lnSpc>
              <a:spcBef>
                <a:spcPts val="0"/>
              </a:spcBef>
              <a:spcAft>
                <a:spcPts val="0"/>
              </a:spcAft>
              <a:buClr>
                <a:srgbClr val="000000"/>
              </a:buClr>
              <a:buSzPts val="1400"/>
              <a:buFont typeface="Arial"/>
              <a:buNone/>
              <a:defRPr/>
            </a:lvl4pPr>
            <a:lvl5pPr lvl="4" algn="l">
              <a:lnSpc>
                <a:spcPct val="100000"/>
              </a:lnSpc>
              <a:spcBef>
                <a:spcPts val="0"/>
              </a:spcBef>
              <a:spcAft>
                <a:spcPts val="0"/>
              </a:spcAft>
              <a:buClr>
                <a:srgbClr val="000000"/>
              </a:buClr>
              <a:buSzPts val="1400"/>
              <a:buFont typeface="Arial"/>
              <a:buNone/>
              <a:defRPr/>
            </a:lvl5pPr>
            <a:lvl6pPr lvl="5" algn="l">
              <a:lnSpc>
                <a:spcPct val="100000"/>
              </a:lnSpc>
              <a:spcBef>
                <a:spcPts val="0"/>
              </a:spcBef>
              <a:spcAft>
                <a:spcPts val="0"/>
              </a:spcAft>
              <a:buClr>
                <a:srgbClr val="000000"/>
              </a:buClr>
              <a:buSzPts val="1400"/>
              <a:buFont typeface="Arial"/>
              <a:buNone/>
              <a:defRPr/>
            </a:lvl6pPr>
            <a:lvl7pPr lvl="6" algn="l">
              <a:lnSpc>
                <a:spcPct val="100000"/>
              </a:lnSpc>
              <a:spcBef>
                <a:spcPts val="0"/>
              </a:spcBef>
              <a:spcAft>
                <a:spcPts val="0"/>
              </a:spcAft>
              <a:buClr>
                <a:srgbClr val="000000"/>
              </a:buClr>
              <a:buSzPts val="1400"/>
              <a:buFont typeface="Arial"/>
              <a:buNone/>
              <a:defRPr/>
            </a:lvl7pPr>
            <a:lvl8pPr lvl="7" algn="l">
              <a:lnSpc>
                <a:spcPct val="100000"/>
              </a:lnSpc>
              <a:spcBef>
                <a:spcPts val="0"/>
              </a:spcBef>
              <a:spcAft>
                <a:spcPts val="0"/>
              </a:spcAft>
              <a:buClr>
                <a:srgbClr val="000000"/>
              </a:buClr>
              <a:buSzPts val="1400"/>
              <a:buFont typeface="Arial"/>
              <a:buNone/>
              <a:defRPr/>
            </a:lvl8pPr>
            <a:lvl9pPr lvl="8" algn="l">
              <a:lnSpc>
                <a:spcPct val="100000"/>
              </a:lnSpc>
              <a:spcBef>
                <a:spcPts val="0"/>
              </a:spcBef>
              <a:spcAft>
                <a:spcPts val="0"/>
              </a:spcAft>
              <a:buClr>
                <a:srgbClr val="000000"/>
              </a:buClr>
              <a:buSzPts val="1400"/>
              <a:buFont typeface="Arial"/>
              <a:buNone/>
              <a:defRPr/>
            </a:lvl9pPr>
          </a:lstStyle>
          <a:p>
            <a:endParaRPr/>
          </a:p>
        </p:txBody>
      </p:sp>
      <p:sp>
        <p:nvSpPr>
          <p:cNvPr id="77" name="Google Shape;7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91440"/>
            <a:ext cx="10027920" cy="54864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69448" y="811493"/>
            <a:ext cx="11312953" cy="5662812"/>
          </a:xfrm>
          <a:prstGeom prst="rect">
            <a:avLst/>
          </a:prstGeom>
        </p:spPr>
        <p:txBody>
          <a:bodyPr vert="horz" lIns="91440" tIns="45720" rIns="91440" bIns="45720" rtlCol="0">
            <a:normAutofit/>
          </a:body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Footer Placeholder 3"/>
          <p:cNvSpPr>
            <a:spLocks noGrp="1"/>
          </p:cNvSpPr>
          <p:nvPr>
            <p:ph type="ftr" sz="quarter" idx="3"/>
          </p:nvPr>
        </p:nvSpPr>
        <p:spPr>
          <a:xfrm>
            <a:off x="304800" y="636171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buClrTx/>
              <a:buFontTx/>
              <a:buNone/>
            </a:pPr>
            <a:endParaRPr lang="en-US" kern="1200" dirty="0">
              <a:solidFill>
                <a:srgbClr val="BABABA">
                  <a:tint val="75000"/>
                </a:srgbClr>
              </a:solidFill>
              <a:latin typeface="Franklin Gothic Book"/>
              <a:ea typeface="+mn-ea"/>
              <a:cs typeface="+mn-cs"/>
            </a:endParaRPr>
          </a:p>
        </p:txBody>
      </p:sp>
      <p:sp>
        <p:nvSpPr>
          <p:cNvPr id="5" name="Slide Number Placeholder 4"/>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Tx/>
              <a:buFontTx/>
              <a:buNone/>
            </a:pPr>
            <a:fld id="{AFE18DC1-6804-4123-9703-142850B75EE6}" type="slidenum">
              <a:rPr lang="en-US" kern="1200" smtClean="0">
                <a:solidFill>
                  <a:srgbClr val="BABABA">
                    <a:tint val="75000"/>
                  </a:srgbClr>
                </a:solidFill>
                <a:latin typeface="Franklin Gothic Book"/>
                <a:ea typeface="+mn-ea"/>
                <a:cs typeface="+mn-cs"/>
              </a:rPr>
              <a:pPr>
                <a:buClrTx/>
                <a:buFontTx/>
                <a:buNone/>
              </a:pPr>
              <a:t>‹#›</a:t>
            </a:fld>
            <a:endParaRPr lang="en-US" kern="1200">
              <a:solidFill>
                <a:srgbClr val="BABABA">
                  <a:tint val="75000"/>
                </a:srgbClr>
              </a:solidFill>
              <a:latin typeface="Franklin Gothic Book"/>
              <a:ea typeface="+mn-ea"/>
              <a:cs typeface="+mn-cs"/>
            </a:endParaRPr>
          </a:p>
        </p:txBody>
      </p:sp>
    </p:spTree>
    <p:extLst>
      <p:ext uri="{BB962C8B-B14F-4D97-AF65-F5344CB8AC3E}">
        <p14:creationId xmlns:p14="http://schemas.microsoft.com/office/powerpoint/2010/main" val="328233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sldNum="0" hdr="0" ftr="0" dt="0"/>
  <p:txStyles>
    <p:titleStyle>
      <a:lvl1pPr algn="l" defTabSz="914400" rtl="0" eaLnBrk="1" latinLnBrk="0" hangingPunct="1">
        <a:spcBef>
          <a:spcPct val="0"/>
        </a:spcBef>
        <a:buNone/>
        <a:defRPr sz="3300" b="0" kern="1200" cap="none" baseline="0">
          <a:solidFill>
            <a:schemeClr val="tx1"/>
          </a:solidFill>
          <a:latin typeface="Century Gothic"/>
          <a:ea typeface="+mj-ea"/>
          <a:cs typeface="Century Gothic"/>
        </a:defRPr>
      </a:lvl1pPr>
    </p:titleStyle>
    <p:bodyStyle>
      <a:lvl1pPr marL="342900" indent="-342900" algn="l" defTabSz="914400" rtl="0" eaLnBrk="1" latinLnBrk="0" hangingPunct="1">
        <a:spcBef>
          <a:spcPts val="800"/>
        </a:spcBef>
        <a:buFont typeface="Arial" pitchFamily="34" charset="0"/>
        <a:buNone/>
        <a:defRPr sz="2400" b="1" kern="1200">
          <a:solidFill>
            <a:schemeClr val="bg1"/>
          </a:solidFill>
          <a:latin typeface="Century Gothic"/>
          <a:ea typeface="+mn-ea"/>
          <a:cs typeface="Century Gothic"/>
        </a:defRPr>
      </a:lvl1pPr>
      <a:lvl2pPr marL="173736" indent="-173736" algn="l" defTabSz="914400" rtl="0" eaLnBrk="1" latinLnBrk="0" hangingPunct="1">
        <a:spcBef>
          <a:spcPts val="300"/>
        </a:spcBef>
        <a:buClr>
          <a:srgbClr val="EA684F"/>
        </a:buClr>
        <a:buFont typeface="Wingdings" pitchFamily="2" charset="2"/>
        <a:buChar char="§"/>
        <a:defRPr sz="2000" b="1" kern="1200">
          <a:solidFill>
            <a:schemeClr val="bg1"/>
          </a:solidFill>
          <a:latin typeface="Century Gothic"/>
          <a:ea typeface="+mn-ea"/>
          <a:cs typeface="Century Gothic"/>
        </a:defRPr>
      </a:lvl2pPr>
      <a:lvl3pPr marL="402336" indent="-173736" algn="l" defTabSz="914400" rtl="0" eaLnBrk="1" latinLnBrk="0" hangingPunct="1">
        <a:spcBef>
          <a:spcPts val="300"/>
        </a:spcBef>
        <a:buClr>
          <a:srgbClr val="EA684F"/>
        </a:buClr>
        <a:buFont typeface="Wingdings" pitchFamily="2" charset="2"/>
        <a:buChar char="§"/>
        <a:defRPr sz="2000" kern="1200">
          <a:solidFill>
            <a:schemeClr val="bg1"/>
          </a:solidFill>
          <a:latin typeface="Century Gothic"/>
          <a:ea typeface="+mn-ea"/>
          <a:cs typeface="Century Gothic"/>
        </a:defRPr>
      </a:lvl3pPr>
      <a:lvl4pPr marL="640080" indent="-173736" algn="l" defTabSz="914400" rtl="0" eaLnBrk="1" latinLnBrk="0" hangingPunct="1">
        <a:spcBef>
          <a:spcPts val="300"/>
        </a:spcBef>
        <a:buClr>
          <a:srgbClr val="EA684F"/>
        </a:buClr>
        <a:buFont typeface="Wingdings" pitchFamily="2" charset="2"/>
        <a:buChar char="§"/>
        <a:defRPr sz="2000" kern="1200">
          <a:solidFill>
            <a:schemeClr val="bg1"/>
          </a:solidFill>
          <a:latin typeface="Century Gothic"/>
          <a:ea typeface="+mn-ea"/>
          <a:cs typeface="Century Gothic"/>
        </a:defRPr>
      </a:lvl4pPr>
      <a:lvl5pPr marL="859536" indent="-173736" algn="l" defTabSz="914400" rtl="0" eaLnBrk="1" latinLnBrk="0" hangingPunct="1">
        <a:spcBef>
          <a:spcPts val="300"/>
        </a:spcBef>
        <a:buClr>
          <a:srgbClr val="EA684F"/>
        </a:buClr>
        <a:buFont typeface="Wingdings" pitchFamily="2" charset="2"/>
        <a:buChar char="§"/>
        <a:defRPr sz="2000" kern="1200">
          <a:solidFill>
            <a:schemeClr val="bg1"/>
          </a:solidFill>
          <a:latin typeface="Century Gothic"/>
          <a:ea typeface="+mn-ea"/>
          <a:cs typeface="Century Gothic"/>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91440"/>
            <a:ext cx="10027920" cy="54864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69448" y="811493"/>
            <a:ext cx="11312953" cy="5662812"/>
          </a:xfrm>
          <a:prstGeom prst="rect">
            <a:avLst/>
          </a:prstGeom>
        </p:spPr>
        <p:txBody>
          <a:bodyPr vert="horz" lIns="91440" tIns="45720" rIns="91440" bIns="45720" rtlCol="0">
            <a:normAutofit/>
          </a:bodyPr>
          <a:lstStyle/>
          <a:p>
            <a:pPr lvl="0"/>
            <a:r>
              <a:rPr lang="en-US" dirty="0"/>
              <a:t>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Footer Placeholder 3"/>
          <p:cNvSpPr>
            <a:spLocks noGrp="1"/>
          </p:cNvSpPr>
          <p:nvPr>
            <p:ph type="ftr" sz="quarter" idx="3"/>
          </p:nvPr>
        </p:nvSpPr>
        <p:spPr>
          <a:xfrm>
            <a:off x="304800" y="636171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buClrTx/>
              <a:buFontTx/>
              <a:buNone/>
            </a:pPr>
            <a:endParaRPr lang="en-US" kern="1200" dirty="0">
              <a:solidFill>
                <a:srgbClr val="BABABA">
                  <a:tint val="75000"/>
                </a:srgbClr>
              </a:solidFill>
              <a:latin typeface="Franklin Gothic Book"/>
              <a:ea typeface="+mn-ea"/>
              <a:cs typeface="+mn-cs"/>
            </a:endParaRPr>
          </a:p>
        </p:txBody>
      </p:sp>
      <p:sp>
        <p:nvSpPr>
          <p:cNvPr id="5" name="Slide Number Placeholder 4"/>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buClrTx/>
              <a:buFontTx/>
              <a:buNone/>
            </a:pPr>
            <a:fld id="{AFE18DC1-6804-4123-9703-142850B75EE6}" type="slidenum">
              <a:rPr lang="en-US" kern="1200" smtClean="0">
                <a:solidFill>
                  <a:srgbClr val="BABABA">
                    <a:tint val="75000"/>
                  </a:srgbClr>
                </a:solidFill>
                <a:latin typeface="Franklin Gothic Book"/>
                <a:ea typeface="+mn-ea"/>
                <a:cs typeface="+mn-cs"/>
              </a:rPr>
              <a:pPr>
                <a:buClrTx/>
                <a:buFontTx/>
                <a:buNone/>
              </a:pPr>
              <a:t>‹#›</a:t>
            </a:fld>
            <a:endParaRPr lang="en-US" kern="1200">
              <a:solidFill>
                <a:srgbClr val="BABABA">
                  <a:tint val="75000"/>
                </a:srgbClr>
              </a:solidFill>
              <a:latin typeface="Franklin Gothic Book"/>
              <a:ea typeface="+mn-ea"/>
              <a:cs typeface="+mn-cs"/>
            </a:endParaRPr>
          </a:p>
        </p:txBody>
      </p:sp>
    </p:spTree>
    <p:extLst>
      <p:ext uri="{BB962C8B-B14F-4D97-AF65-F5344CB8AC3E}">
        <p14:creationId xmlns:p14="http://schemas.microsoft.com/office/powerpoint/2010/main" val="348340866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hf sldNum="0" hdr="0" ftr="0" dt="0"/>
  <p:txStyles>
    <p:titleStyle>
      <a:lvl1pPr algn="l" defTabSz="914400" rtl="0" eaLnBrk="1" latinLnBrk="0" hangingPunct="1">
        <a:spcBef>
          <a:spcPct val="0"/>
        </a:spcBef>
        <a:buNone/>
        <a:defRPr sz="3300" b="0" kern="1200" cap="none" baseline="0">
          <a:solidFill>
            <a:schemeClr val="tx1"/>
          </a:solidFill>
          <a:latin typeface="Century Gothic"/>
          <a:ea typeface="+mj-ea"/>
          <a:cs typeface="Century Gothic"/>
        </a:defRPr>
      </a:lvl1pPr>
    </p:titleStyle>
    <p:bodyStyle>
      <a:lvl1pPr marL="342900" indent="-342900" algn="l" defTabSz="914400" rtl="0" eaLnBrk="1" latinLnBrk="0" hangingPunct="1">
        <a:spcBef>
          <a:spcPts val="800"/>
        </a:spcBef>
        <a:buFont typeface="Arial" pitchFamily="34" charset="0"/>
        <a:buNone/>
        <a:defRPr sz="2400" b="1" kern="1200">
          <a:solidFill>
            <a:schemeClr val="bg1"/>
          </a:solidFill>
          <a:latin typeface="Century Gothic"/>
          <a:ea typeface="+mn-ea"/>
          <a:cs typeface="Century Gothic"/>
        </a:defRPr>
      </a:lvl1pPr>
      <a:lvl2pPr marL="173736" indent="-173736" algn="l" defTabSz="914400" rtl="0" eaLnBrk="1" latinLnBrk="0" hangingPunct="1">
        <a:spcBef>
          <a:spcPts val="300"/>
        </a:spcBef>
        <a:buClr>
          <a:srgbClr val="EA684F"/>
        </a:buClr>
        <a:buFont typeface="Wingdings" pitchFamily="2" charset="2"/>
        <a:buChar char="§"/>
        <a:defRPr sz="2000" b="1" kern="1200">
          <a:solidFill>
            <a:schemeClr val="bg1"/>
          </a:solidFill>
          <a:latin typeface="Century Gothic"/>
          <a:ea typeface="+mn-ea"/>
          <a:cs typeface="Century Gothic"/>
        </a:defRPr>
      </a:lvl2pPr>
      <a:lvl3pPr marL="402336" indent="-173736" algn="l" defTabSz="914400" rtl="0" eaLnBrk="1" latinLnBrk="0" hangingPunct="1">
        <a:spcBef>
          <a:spcPts val="300"/>
        </a:spcBef>
        <a:buClr>
          <a:srgbClr val="EA684F"/>
        </a:buClr>
        <a:buFont typeface="Wingdings" pitchFamily="2" charset="2"/>
        <a:buChar char="§"/>
        <a:defRPr sz="2000" kern="1200">
          <a:solidFill>
            <a:schemeClr val="bg1"/>
          </a:solidFill>
          <a:latin typeface="Century Gothic"/>
          <a:ea typeface="+mn-ea"/>
          <a:cs typeface="Century Gothic"/>
        </a:defRPr>
      </a:lvl3pPr>
      <a:lvl4pPr marL="640080" indent="-173736" algn="l" defTabSz="914400" rtl="0" eaLnBrk="1" latinLnBrk="0" hangingPunct="1">
        <a:spcBef>
          <a:spcPts val="300"/>
        </a:spcBef>
        <a:buClr>
          <a:srgbClr val="EA684F"/>
        </a:buClr>
        <a:buFont typeface="Wingdings" pitchFamily="2" charset="2"/>
        <a:buChar char="§"/>
        <a:defRPr sz="2000" kern="1200">
          <a:solidFill>
            <a:schemeClr val="bg1"/>
          </a:solidFill>
          <a:latin typeface="Century Gothic"/>
          <a:ea typeface="+mn-ea"/>
          <a:cs typeface="Century Gothic"/>
        </a:defRPr>
      </a:lvl4pPr>
      <a:lvl5pPr marL="859536" indent="-173736" algn="l" defTabSz="914400" rtl="0" eaLnBrk="1" latinLnBrk="0" hangingPunct="1">
        <a:spcBef>
          <a:spcPts val="300"/>
        </a:spcBef>
        <a:buClr>
          <a:srgbClr val="EA684F"/>
        </a:buClr>
        <a:buFont typeface="Wingdings" pitchFamily="2" charset="2"/>
        <a:buChar char="§"/>
        <a:defRPr sz="2000" kern="1200">
          <a:solidFill>
            <a:schemeClr val="bg1"/>
          </a:solidFill>
          <a:latin typeface="Century Gothic"/>
          <a:ea typeface="+mn-ea"/>
          <a:cs typeface="Century Gothic"/>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https://docs.google.com/drawings/u/1/d/sOJpKqRumDwqkWG4KlXvQ1w/image?w=773&amp;h=319&amp;rev=4&amp;ac=1&amp;parent=1VRbbQARPzJC3qxJ2XYYU6USye2O_pSDixkX8Jn2OkpA"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39.jpeg"/><Relationship Id="rId11" Type="http://schemas.openxmlformats.org/officeDocument/2006/relationships/image" Target="../media/image27.pn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88"/>
        <p:cNvGrpSpPr/>
        <p:nvPr/>
      </p:nvGrpSpPr>
      <p:grpSpPr>
        <a:xfrm>
          <a:off x="0" y="0"/>
          <a:ext cx="0" cy="0"/>
          <a:chOff x="0" y="0"/>
          <a:chExt cx="0" cy="0"/>
        </a:xfrm>
      </p:grpSpPr>
      <p:sp>
        <p:nvSpPr>
          <p:cNvPr id="93" name="Google Shape;93;p13"/>
          <p:cNvSpPr txBox="1"/>
          <p:nvPr/>
        </p:nvSpPr>
        <p:spPr>
          <a:xfrm>
            <a:off x="6230271" y="3794336"/>
            <a:ext cx="5637879" cy="1922251"/>
          </a:xfrm>
          <a:prstGeom prst="rect">
            <a:avLst/>
          </a:prstGeom>
        </p:spPr>
        <p:txBody>
          <a:bodyPr spcFirstLastPara="1" vert="horz" lIns="91440" tIns="45720" rIns="91440" bIns="45720" rtlCol="0" anchor="t" anchorCtr="0">
            <a:normAutofit/>
          </a:bodyPr>
          <a:lstStyle/>
          <a:p>
            <a:pPr marL="0" marR="0" lvl="0" indent="0" algn="ctr">
              <a:lnSpc>
                <a:spcPct val="90000"/>
              </a:lnSpc>
              <a:spcBef>
                <a:spcPct val="0"/>
              </a:spcBef>
              <a:spcAft>
                <a:spcPts val="600"/>
              </a:spcAft>
              <a:buClr>
                <a:schemeClr val="dk1"/>
              </a:buClr>
              <a:buSzPts val="3600"/>
            </a:pPr>
            <a:r>
              <a:rPr lang="en-US" sz="3700" b="0" i="0" u="none" strike="noStrike" kern="1200" cap="none" dirty="0">
                <a:solidFill>
                  <a:schemeClr val="tx1"/>
                </a:solidFill>
                <a:latin typeface="+mj-lt"/>
                <a:ea typeface="+mj-ea"/>
                <a:cs typeface="+mj-cs"/>
                <a:sym typeface="Calibri"/>
              </a:rPr>
              <a:t>2017-2018 Annual Report Presentation</a:t>
            </a:r>
          </a:p>
          <a:p>
            <a:pPr marL="0" marR="0" lvl="0" indent="0" algn="ctr">
              <a:lnSpc>
                <a:spcPct val="90000"/>
              </a:lnSpc>
              <a:spcBef>
                <a:spcPct val="0"/>
              </a:spcBef>
              <a:spcAft>
                <a:spcPts val="600"/>
              </a:spcAft>
              <a:buClr>
                <a:schemeClr val="dk1"/>
              </a:buClr>
              <a:buSzPts val="3600"/>
            </a:pPr>
            <a:r>
              <a:rPr lang="en-US" sz="3700" b="0" i="0" u="none" strike="noStrike" kern="1200" cap="none" dirty="0">
                <a:solidFill>
                  <a:schemeClr val="tx1"/>
                </a:solidFill>
                <a:latin typeface="+mj-lt"/>
                <a:ea typeface="+mj-ea"/>
                <a:cs typeface="+mj-cs"/>
                <a:sym typeface="Calibri"/>
              </a:rPr>
              <a:t>May 14, 2019</a:t>
            </a:r>
          </a:p>
        </p:txBody>
      </p:sp>
      <p:sp>
        <p:nvSpPr>
          <p:cNvPr id="118" name="Freeform: Shape 113">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C:\Users\tjames\Desktop\MCCC Collage.jpg">
            <a:extLst>
              <a:ext uri="{FF2B5EF4-FFF2-40B4-BE49-F238E27FC236}">
                <a16:creationId xmlns:a16="http://schemas.microsoft.com/office/drawing/2014/main" id="{4EF39456-1013-4B59-A03D-285B47A51600}"/>
              </a:ext>
            </a:extLst>
          </p:cNvPr>
          <p:cNvPicPr/>
          <p:nvPr/>
        </p:nvPicPr>
        <p:blipFill rotWithShape="1">
          <a:blip r:embed="rId3">
            <a:extLst>
              <a:ext uri="{28A0092B-C50C-407E-A947-70E740481C1C}">
                <a14:useLocalDpi xmlns:a14="http://schemas.microsoft.com/office/drawing/2010/main" val="0"/>
              </a:ext>
            </a:extLst>
          </a:blip>
          <a:srcRect l="1747" r="3" b="3"/>
          <a:stretch/>
        </p:blipFill>
        <p:spPr bwMode="auto">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a:noFill/>
          <a:extLst>
            <a:ext uri="{53640926-AAD7-44D8-BBD7-CCE9431645EC}">
              <a14:shadowObscured xmlns:a14="http://schemas.microsoft.com/office/drawing/2010/main"/>
            </a:ext>
          </a:extLst>
        </p:spPr>
      </p:pic>
      <p:sp>
        <p:nvSpPr>
          <p:cNvPr id="119" name="Freeform: Shape 115">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Google Shape;94;p13"/>
          <p:cNvSpPr/>
          <p:nvPr/>
        </p:nvSpPr>
        <p:spPr>
          <a:xfrm>
            <a:off x="-2376895" y="-526975"/>
            <a:ext cx="457200" cy="9131300"/>
          </a:xfrm>
          <a:custGeom>
            <a:avLst/>
            <a:gdLst/>
            <a:ahLst/>
            <a:cxnLst/>
            <a:rect l="l" t="t" r="r" b="b"/>
            <a:pathLst>
              <a:path w="720" h="14380" extrusionOk="0">
                <a:moveTo>
                  <a:pt x="720" y="0"/>
                </a:moveTo>
                <a:lnTo>
                  <a:pt x="710" y="0"/>
                </a:lnTo>
                <a:lnTo>
                  <a:pt x="710" y="14380"/>
                </a:lnTo>
                <a:lnTo>
                  <a:pt x="720" y="14380"/>
                </a:lnTo>
                <a:lnTo>
                  <a:pt x="720" y="0"/>
                </a:lnTo>
                <a:close/>
              </a:path>
            </a:pathLst>
          </a:custGeom>
          <a:solidFill>
            <a:srgbClr val="9395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 name="Google Shape;180;p19">
            <a:extLst>
              <a:ext uri="{FF2B5EF4-FFF2-40B4-BE49-F238E27FC236}">
                <a16:creationId xmlns:a16="http://schemas.microsoft.com/office/drawing/2014/main" id="{E56243B7-D3CD-43B8-9D32-C31EE252B5CC}"/>
              </a:ext>
            </a:extLst>
          </p:cNvPr>
          <p:cNvPicPr preferRelativeResize="0"/>
          <p:nvPr/>
        </p:nvPicPr>
        <p:blipFill rotWithShape="1">
          <a:blip r:embed="rId4">
            <a:alphaModFix/>
          </a:blip>
          <a:srcRect/>
          <a:stretch/>
        </p:blipFill>
        <p:spPr>
          <a:xfrm>
            <a:off x="5549038" y="92598"/>
            <a:ext cx="3790950" cy="1759352"/>
          </a:xfrm>
          <a:prstGeom prst="rect">
            <a:avLst/>
          </a:prstGeom>
          <a:noFill/>
          <a:ln>
            <a:noFill/>
          </a:ln>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5841" y="5960962"/>
            <a:ext cx="3790950" cy="985657"/>
          </a:xfrm>
          <a:prstGeom prst="rect">
            <a:avLst/>
          </a:prstGeom>
          <a:noFill/>
          <a:ln>
            <a:noFill/>
          </a:ln>
        </p:spPr>
      </p:pic>
      <p:pic>
        <p:nvPicPr>
          <p:cNvPr id="4" name="image15.png">
            <a:extLst>
              <a:ext uri="{FF2B5EF4-FFF2-40B4-BE49-F238E27FC236}">
                <a16:creationId xmlns:a16="http://schemas.microsoft.com/office/drawing/2014/main" id="{FD4A2D70-9E42-4172-A221-0817F4473E63}"/>
              </a:ext>
            </a:extLst>
          </p:cNvPr>
          <p:cNvPicPr/>
          <p:nvPr/>
        </p:nvPicPr>
        <p:blipFill>
          <a:blip r:embed="rId4"/>
          <a:srcRect/>
          <a:stretch>
            <a:fillRect/>
          </a:stretch>
        </p:blipFill>
        <p:spPr>
          <a:xfrm>
            <a:off x="1157468" y="312516"/>
            <a:ext cx="9688010" cy="5648446"/>
          </a:xfrm>
          <a:prstGeom prst="rect">
            <a:avLst/>
          </a:prstGeom>
          <a:ln/>
        </p:spPr>
      </p:pic>
    </p:spTree>
    <p:extLst>
      <p:ext uri="{BB962C8B-B14F-4D97-AF65-F5344CB8AC3E}">
        <p14:creationId xmlns:p14="http://schemas.microsoft.com/office/powerpoint/2010/main" val="146099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401050" y="5905018"/>
            <a:ext cx="3790950" cy="1076325"/>
          </a:xfrm>
          <a:prstGeom prst="rect">
            <a:avLst/>
          </a:prstGeom>
          <a:noFill/>
          <a:ln>
            <a:noFill/>
          </a:ln>
        </p:spPr>
      </p:pic>
      <p:pic>
        <p:nvPicPr>
          <p:cNvPr id="4" name="image29.png">
            <a:extLst>
              <a:ext uri="{FF2B5EF4-FFF2-40B4-BE49-F238E27FC236}">
                <a16:creationId xmlns:a16="http://schemas.microsoft.com/office/drawing/2014/main" id="{E60C609A-1834-4A5E-92DC-80B4C5C2CF09}"/>
              </a:ext>
            </a:extLst>
          </p:cNvPr>
          <p:cNvPicPr/>
          <p:nvPr/>
        </p:nvPicPr>
        <p:blipFill>
          <a:blip r:embed="rId4"/>
          <a:srcRect/>
          <a:stretch>
            <a:fillRect/>
          </a:stretch>
        </p:blipFill>
        <p:spPr>
          <a:xfrm>
            <a:off x="1967697" y="428263"/>
            <a:ext cx="8785184" cy="5476755"/>
          </a:xfrm>
          <a:prstGeom prst="rect">
            <a:avLst/>
          </a:prstGeom>
          <a:ln/>
        </p:spPr>
      </p:pic>
    </p:spTree>
    <p:extLst>
      <p:ext uri="{BB962C8B-B14F-4D97-AF65-F5344CB8AC3E}">
        <p14:creationId xmlns:p14="http://schemas.microsoft.com/office/powerpoint/2010/main" val="250513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5841" y="5870294"/>
            <a:ext cx="3790950" cy="1076325"/>
          </a:xfrm>
          <a:prstGeom prst="rect">
            <a:avLst/>
          </a:prstGeom>
          <a:noFill/>
          <a:ln>
            <a:noFill/>
          </a:ln>
        </p:spPr>
      </p:pic>
      <p:pic>
        <p:nvPicPr>
          <p:cNvPr id="4" name="Picture 3">
            <a:extLst>
              <a:ext uri="{FF2B5EF4-FFF2-40B4-BE49-F238E27FC236}">
                <a16:creationId xmlns:a16="http://schemas.microsoft.com/office/drawing/2014/main" id="{E49210B6-7590-4496-BCA2-81CA65787B5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490" y="289367"/>
            <a:ext cx="10115309" cy="5580927"/>
          </a:xfrm>
          <a:prstGeom prst="rect">
            <a:avLst/>
          </a:prstGeom>
          <a:noFill/>
          <a:ln>
            <a:noFill/>
          </a:ln>
        </p:spPr>
      </p:pic>
    </p:spTree>
    <p:extLst>
      <p:ext uri="{BB962C8B-B14F-4D97-AF65-F5344CB8AC3E}">
        <p14:creationId xmlns:p14="http://schemas.microsoft.com/office/powerpoint/2010/main" val="623000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401050" y="5849194"/>
            <a:ext cx="3790950" cy="1008806"/>
          </a:xfrm>
          <a:prstGeom prst="rect">
            <a:avLst/>
          </a:prstGeom>
          <a:noFill/>
          <a:ln>
            <a:noFill/>
          </a:ln>
        </p:spPr>
      </p:pic>
      <p:pic>
        <p:nvPicPr>
          <p:cNvPr id="4" name="image38.png">
            <a:extLst>
              <a:ext uri="{FF2B5EF4-FFF2-40B4-BE49-F238E27FC236}">
                <a16:creationId xmlns:a16="http://schemas.microsoft.com/office/drawing/2014/main" id="{E2C7F2F1-B625-4862-995F-9786FFD2033F}"/>
              </a:ext>
            </a:extLst>
          </p:cNvPr>
          <p:cNvPicPr/>
          <p:nvPr/>
        </p:nvPicPr>
        <p:blipFill>
          <a:blip r:embed="rId4"/>
          <a:srcRect/>
          <a:stretch>
            <a:fillRect/>
          </a:stretch>
        </p:blipFill>
        <p:spPr>
          <a:xfrm>
            <a:off x="1898248" y="324091"/>
            <a:ext cx="8843058" cy="5525103"/>
          </a:xfrm>
          <a:prstGeom prst="rect">
            <a:avLst/>
          </a:prstGeom>
          <a:ln/>
        </p:spPr>
      </p:pic>
    </p:spTree>
    <p:extLst>
      <p:ext uri="{BB962C8B-B14F-4D97-AF65-F5344CB8AC3E}">
        <p14:creationId xmlns:p14="http://schemas.microsoft.com/office/powerpoint/2010/main" val="1196651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5841" y="5984111"/>
            <a:ext cx="3790950" cy="962508"/>
          </a:xfrm>
          <a:prstGeom prst="rect">
            <a:avLst/>
          </a:prstGeom>
          <a:noFill/>
          <a:ln>
            <a:noFill/>
          </a:ln>
        </p:spPr>
      </p:pic>
      <p:pic>
        <p:nvPicPr>
          <p:cNvPr id="4" name="image5.png">
            <a:extLst>
              <a:ext uri="{FF2B5EF4-FFF2-40B4-BE49-F238E27FC236}">
                <a16:creationId xmlns:a16="http://schemas.microsoft.com/office/drawing/2014/main" id="{85A76118-2C27-4537-82EB-7DBBB713EE0B}"/>
              </a:ext>
            </a:extLst>
          </p:cNvPr>
          <p:cNvPicPr/>
          <p:nvPr/>
        </p:nvPicPr>
        <p:blipFill>
          <a:blip r:embed="rId4"/>
          <a:srcRect/>
          <a:stretch>
            <a:fillRect/>
          </a:stretch>
        </p:blipFill>
        <p:spPr>
          <a:xfrm>
            <a:off x="1551008" y="266219"/>
            <a:ext cx="8808334" cy="5717892"/>
          </a:xfrm>
          <a:prstGeom prst="rect">
            <a:avLst/>
          </a:prstGeom>
          <a:ln/>
        </p:spPr>
      </p:pic>
    </p:spTree>
    <p:extLst>
      <p:ext uri="{BB962C8B-B14F-4D97-AF65-F5344CB8AC3E}">
        <p14:creationId xmlns:p14="http://schemas.microsoft.com/office/powerpoint/2010/main" val="1934507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6" name="Picture 5">
            <a:extLst>
              <a:ext uri="{FF2B5EF4-FFF2-40B4-BE49-F238E27FC236}">
                <a16:creationId xmlns:a16="http://schemas.microsoft.com/office/drawing/2014/main" id="{582E4E6B-791F-C146-9A28-DA05E0B868B2}"/>
              </a:ext>
            </a:extLst>
          </p:cNvPr>
          <p:cNvPicPr>
            <a:picLocks noChangeAspect="1"/>
          </p:cNvPicPr>
          <p:nvPr/>
        </p:nvPicPr>
        <p:blipFill rotWithShape="1">
          <a:blip r:embed="rId3">
            <a:extLst>
              <a:ext uri="{28A0092B-C50C-407E-A947-70E740481C1C}">
                <a14:useLocalDpi xmlns:a14="http://schemas.microsoft.com/office/drawing/2010/main" val="0"/>
              </a:ext>
            </a:extLst>
          </a:blip>
          <a:srcRect l="3989" t="26649" r="6161" b="3078"/>
          <a:stretch/>
        </p:blipFill>
        <p:spPr>
          <a:xfrm>
            <a:off x="-119920" y="0"/>
            <a:ext cx="12311920" cy="6909768"/>
          </a:xfrm>
          <a:prstGeom prst="rect">
            <a:avLst/>
          </a:prstGeom>
        </p:spPr>
      </p:pic>
      <p:sp>
        <p:nvSpPr>
          <p:cNvPr id="90" name="Shape 90"/>
          <p:cNvSpPr txBox="1">
            <a:spLocks noGrp="1"/>
          </p:cNvSpPr>
          <p:nvPr>
            <p:ph type="title"/>
          </p:nvPr>
        </p:nvSpPr>
        <p:spPr>
          <a:xfrm>
            <a:off x="722025" y="4032354"/>
            <a:ext cx="10747947" cy="2618799"/>
          </a:xfrm>
          <a:prstGeom prst="rect">
            <a:avLst/>
          </a:prstGeom>
          <a:solidFill>
            <a:schemeClr val="bg1">
              <a:alpha val="85000"/>
            </a:schemeClr>
          </a:solid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2"/>
              </a:buClr>
              <a:buSzPts val="4400"/>
              <a:buFont typeface="Calibri"/>
              <a:buNone/>
            </a:pP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br>
              <a:rPr lang="en-US" sz="4400" b="1" dirty="0">
                <a:solidFill>
                  <a:schemeClr val="tx1"/>
                </a:solidFill>
              </a:rPr>
            </a:br>
            <a:r>
              <a:rPr lang="en-US" sz="4400" b="1" dirty="0">
                <a:solidFill>
                  <a:schemeClr val="tx1"/>
                </a:solidFill>
              </a:rPr>
              <a:t>Early Childhood Development Initiative</a:t>
            </a:r>
            <a:br>
              <a:rPr lang="en-US" sz="4400" b="1" dirty="0">
                <a:solidFill>
                  <a:schemeClr val="tx1"/>
                </a:solidFill>
              </a:rPr>
            </a:br>
            <a:r>
              <a:rPr lang="en-US" sz="1400" b="1" dirty="0">
                <a:solidFill>
                  <a:schemeClr val="tx1"/>
                </a:solidFill>
              </a:rPr>
              <a:t> </a:t>
            </a:r>
            <a:br>
              <a:rPr lang="en-US" sz="4400" b="1" dirty="0">
                <a:solidFill>
                  <a:schemeClr val="tx1"/>
                </a:solidFill>
              </a:rPr>
            </a:br>
            <a:r>
              <a:rPr lang="en-US" sz="3200" dirty="0">
                <a:solidFill>
                  <a:schemeClr val="tx1"/>
                </a:solidFill>
              </a:rPr>
              <a:t>Presented by Francine Rodd, Co-Chair</a:t>
            </a:r>
            <a:br>
              <a:rPr lang="en-US" sz="3200" dirty="0">
                <a:solidFill>
                  <a:schemeClr val="tx1"/>
                </a:solidFill>
              </a:rPr>
            </a:br>
            <a:endParaRPr lang="en-US" sz="4400" dirty="0">
              <a:solidFill>
                <a:schemeClr val="tx1"/>
              </a:solidFill>
            </a:endParaRPr>
          </a:p>
        </p:txBody>
      </p:sp>
      <p:pic>
        <p:nvPicPr>
          <p:cNvPr id="91" name="Shape 91"/>
          <p:cNvPicPr preferRelativeResize="0">
            <a:picLocks noChangeAspect="1"/>
          </p:cNvPicPr>
          <p:nvPr/>
        </p:nvPicPr>
        <p:blipFill rotWithShape="1">
          <a:blip r:embed="rId4">
            <a:clrChange>
              <a:clrFrom>
                <a:srgbClr val="FFFFFF"/>
              </a:clrFrom>
              <a:clrTo>
                <a:srgbClr val="FFFFFF">
                  <a:alpha val="0"/>
                </a:srgbClr>
              </a:clrTo>
            </a:clrChange>
            <a:alphaModFix/>
          </a:blip>
          <a:srcRect/>
          <a:stretch/>
        </p:blipFill>
        <p:spPr>
          <a:xfrm>
            <a:off x="3662520" y="3972394"/>
            <a:ext cx="4866959" cy="923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7" name="Shape 107"/>
          <p:cNvPicPr preferRelativeResize="0">
            <a:picLocks noGrp="1" noChangeAspect="1"/>
          </p:cNvPicPr>
          <p:nvPr>
            <p:ph type="body" idx="1"/>
          </p:nvPr>
        </p:nvPicPr>
        <p:blipFill rotWithShape="1">
          <a:blip r:embed="rId3">
            <a:alphaModFix/>
          </a:blip>
          <a:srcRect/>
          <a:stretch/>
        </p:blipFill>
        <p:spPr>
          <a:xfrm>
            <a:off x="0" y="-915831"/>
            <a:ext cx="12251965" cy="8098939"/>
          </a:xfrm>
          <a:prstGeom prst="rect">
            <a:avLst/>
          </a:prstGeom>
          <a:noFill/>
          <a:ln>
            <a:noFill/>
          </a:ln>
        </p:spPr>
      </p:pic>
      <p:sp>
        <p:nvSpPr>
          <p:cNvPr id="110" name="Shape 110"/>
          <p:cNvSpPr/>
          <p:nvPr/>
        </p:nvSpPr>
        <p:spPr>
          <a:xfrm>
            <a:off x="331318" y="3399020"/>
            <a:ext cx="6399266" cy="3170058"/>
          </a:xfrm>
          <a:prstGeom prst="rect">
            <a:avLst/>
          </a:prstGeom>
          <a:solidFill>
            <a:schemeClr val="bg1">
              <a:alpha val="80000"/>
            </a:schemeClr>
          </a:solidFill>
          <a:ln>
            <a:noFill/>
          </a:ln>
        </p:spPr>
        <p:txBody>
          <a:bodyPr spcFirstLastPara="1" wrap="square" lIns="91425" tIns="45700" rIns="91425" bIns="45700" anchor="t" anchorCtr="0">
            <a:spAutoFit/>
          </a:bodyPr>
          <a:lstStyle/>
          <a:p>
            <a:pPr lvl="0"/>
            <a:r>
              <a:rPr lang="es-US" sz="4000" b="1" dirty="0">
                <a:solidFill>
                  <a:schemeClr val="accent2"/>
                </a:solidFill>
              </a:rPr>
              <a:t>Bright Beginnings Vision</a:t>
            </a:r>
            <a:endParaRPr lang="en-US" sz="4000" dirty="0">
              <a:solidFill>
                <a:schemeClr val="accent6"/>
              </a:solidFill>
              <a:latin typeface="Calibri"/>
              <a:ea typeface="Calibri"/>
              <a:cs typeface="Calibri"/>
              <a:sym typeface="Calibri"/>
            </a:endParaRPr>
          </a:p>
          <a:p>
            <a:pPr lvl="0"/>
            <a:r>
              <a:rPr lang="en-US" sz="3200" dirty="0">
                <a:solidFill>
                  <a:schemeClr val="tx1"/>
                </a:solidFill>
                <a:latin typeface="Calibri"/>
                <a:ea typeface="Calibri"/>
                <a:cs typeface="Calibri"/>
                <a:sym typeface="Calibri"/>
              </a:rPr>
              <a:t>All children in Monterey County </a:t>
            </a:r>
          </a:p>
          <a:p>
            <a:pPr lvl="0"/>
            <a:r>
              <a:rPr lang="en-US" sz="3200" dirty="0">
                <a:solidFill>
                  <a:schemeClr val="tx1"/>
                </a:solidFill>
                <a:latin typeface="Calibri"/>
                <a:ea typeface="Calibri"/>
                <a:cs typeface="Calibri"/>
                <a:sym typeface="Calibri"/>
              </a:rPr>
              <a:t>live in safe, nurturing homes and communities; they are healthy, valued, succeed in school and realize their full potential.</a:t>
            </a:r>
            <a:endParaRPr sz="3200" i="0" u="none" strike="noStrike" cap="none" dirty="0">
              <a:solidFill>
                <a:schemeClr val="tx1"/>
              </a:solidFil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253583" y="0"/>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US" sz="4000" b="1" i="0" u="none" strike="noStrike" cap="none" dirty="0">
                <a:solidFill>
                  <a:schemeClr val="accent2"/>
                </a:solidFill>
              </a:rPr>
              <a:t>Background</a:t>
            </a:r>
            <a:endParaRPr sz="4000" b="1" i="0" u="none" strike="noStrike" cap="none" dirty="0">
              <a:solidFill>
                <a:schemeClr val="accent2"/>
              </a:solidFill>
            </a:endParaRPr>
          </a:p>
        </p:txBody>
      </p:sp>
      <p:sp>
        <p:nvSpPr>
          <p:cNvPr id="256" name="Shape 256"/>
          <p:cNvSpPr txBox="1">
            <a:spLocks noGrp="1"/>
          </p:cNvSpPr>
          <p:nvPr>
            <p:ph type="body" idx="1"/>
          </p:nvPr>
        </p:nvSpPr>
        <p:spPr>
          <a:xfrm>
            <a:off x="253583" y="869430"/>
            <a:ext cx="11573655" cy="4529278"/>
          </a:xfrm>
          <a:prstGeom prst="rect">
            <a:avLst/>
          </a:prstGeom>
          <a:noFill/>
          <a:ln>
            <a:noFill/>
          </a:ln>
        </p:spPr>
        <p:txBody>
          <a:bodyPr spcFirstLastPara="1" wrap="square" lIns="91425" tIns="45700" rIns="91425" bIns="45700" anchor="t" anchorCtr="0">
            <a:noAutofit/>
          </a:bodyPr>
          <a:lstStyle/>
          <a:p>
            <a:pPr marL="419100">
              <a:lnSpc>
                <a:spcPct val="100000"/>
              </a:lnSpc>
              <a:spcBef>
                <a:spcPts val="1200"/>
              </a:spcBef>
              <a:buSzPts val="2400"/>
            </a:pPr>
            <a:r>
              <a:rPr lang="en-US" sz="3200" dirty="0"/>
              <a:t>L</a:t>
            </a:r>
            <a:r>
              <a:rPr lang="en-US" sz="3200" b="0" i="0" u="none" strike="noStrike" cap="none" dirty="0">
                <a:solidFill>
                  <a:schemeClr val="dk1"/>
                </a:solidFill>
                <a:sym typeface="Calibri"/>
              </a:rPr>
              <a:t>aunched in 2012 by the Children’s Council as a collective impact initiative for holistic early childhood development</a:t>
            </a:r>
            <a:endParaRPr lang="en-US" sz="3200" dirty="0"/>
          </a:p>
          <a:p>
            <a:pPr marL="419100">
              <a:lnSpc>
                <a:spcPct val="100000"/>
              </a:lnSpc>
              <a:spcBef>
                <a:spcPts val="1200"/>
              </a:spcBef>
              <a:buSzPts val="2400"/>
            </a:pPr>
            <a:r>
              <a:rPr lang="en-US" sz="3200" b="0" i="0" u="none" strike="noStrike" cap="none" dirty="0">
                <a:solidFill>
                  <a:schemeClr val="dk1"/>
                </a:solidFill>
                <a:sym typeface="Calibri"/>
              </a:rPr>
              <a:t>First 5 Monterey County serves as fiscal sponsor and hosts staff</a:t>
            </a:r>
          </a:p>
          <a:p>
            <a:pPr marL="419100">
              <a:lnSpc>
                <a:spcPct val="100000"/>
              </a:lnSpc>
              <a:spcBef>
                <a:spcPts val="1200"/>
              </a:spcBef>
              <a:buSzPts val="2400"/>
            </a:pPr>
            <a:r>
              <a:rPr lang="en-US" sz="3200" b="0" i="0" u="none" strike="noStrike" cap="none" dirty="0">
                <a:solidFill>
                  <a:schemeClr val="dk1"/>
                </a:solidFill>
                <a:sym typeface="Calibri"/>
              </a:rPr>
              <a:t>Responsible for Goals 1 &amp; 2 Bright Fu</a:t>
            </a:r>
            <a:r>
              <a:rPr lang="en-US" sz="3200" dirty="0"/>
              <a:t>tures cradle to career initiative:</a:t>
            </a:r>
          </a:p>
          <a:p>
            <a:pPr marL="876300" lvl="1">
              <a:lnSpc>
                <a:spcPct val="100000"/>
              </a:lnSpc>
              <a:spcBef>
                <a:spcPts val="0"/>
              </a:spcBef>
              <a:buSzPts val="2400"/>
            </a:pPr>
            <a:r>
              <a:rPr lang="en-US" sz="3200" b="0" i="0" u="none" strike="noStrike" cap="none" dirty="0">
                <a:solidFill>
                  <a:schemeClr val="dk1"/>
                </a:solidFill>
                <a:sym typeface="Calibri"/>
              </a:rPr>
              <a:t>Access to quality early care &amp; education</a:t>
            </a:r>
          </a:p>
          <a:p>
            <a:pPr marL="876300" lvl="1">
              <a:lnSpc>
                <a:spcPct val="100000"/>
              </a:lnSpc>
              <a:spcBef>
                <a:spcPts val="0"/>
              </a:spcBef>
              <a:buSzPts val="2400"/>
            </a:pPr>
            <a:r>
              <a:rPr lang="en-US" sz="3200" dirty="0"/>
              <a:t>Kindergarten readiness</a:t>
            </a:r>
            <a:endParaRPr lang="en-US" sz="3200" b="0" i="0" u="none" strike="noStrike" cap="none" dirty="0">
              <a:solidFill>
                <a:schemeClr val="dk1"/>
              </a:solidFill>
              <a:sym typeface="Calibri"/>
            </a:endParaRPr>
          </a:p>
          <a:p>
            <a:pPr marL="419100">
              <a:lnSpc>
                <a:spcPct val="100000"/>
              </a:lnSpc>
              <a:spcBef>
                <a:spcPts val="1200"/>
              </a:spcBef>
              <a:buSzPts val="2400"/>
            </a:pPr>
            <a:r>
              <a:rPr lang="en-US" sz="3200" dirty="0"/>
              <a:t>In 2014 catalyzed six community-based collective action teams</a:t>
            </a:r>
            <a:endParaRPr lang="en-US" sz="3200" b="0" i="0" u="none" strike="noStrike" cap="none" dirty="0">
              <a:solidFill>
                <a:schemeClr val="dk1"/>
              </a:solidFill>
              <a:sym typeface="Calibri"/>
            </a:endParaRPr>
          </a:p>
        </p:txBody>
      </p:sp>
      <p:pic>
        <p:nvPicPr>
          <p:cNvPr id="7" name="Shape 91">
            <a:extLst>
              <a:ext uri="{FF2B5EF4-FFF2-40B4-BE49-F238E27FC236}">
                <a16:creationId xmlns:a16="http://schemas.microsoft.com/office/drawing/2014/main" id="{5BE9D851-F984-BF4F-945F-FAA7E98CE10B}"/>
              </a:ext>
            </a:extLst>
          </p:cNvPr>
          <p:cNvPicPr preferRelativeResize="0">
            <a:picLocks noChangeAspect="1"/>
          </p:cNvPicPr>
          <p:nvPr/>
        </p:nvPicPr>
        <p:blipFill rotWithShape="1">
          <a:blip r:embed="rId3">
            <a:clrChange>
              <a:clrFrom>
                <a:srgbClr val="FFFFFF"/>
              </a:clrFrom>
              <a:clrTo>
                <a:srgbClr val="FFFFFF">
                  <a:alpha val="0"/>
                </a:srgbClr>
              </a:clrTo>
            </a:clrChange>
            <a:alphaModFix/>
          </a:blip>
          <a:srcRect/>
          <a:stretch/>
        </p:blipFill>
        <p:spPr>
          <a:xfrm>
            <a:off x="8649324" y="6013999"/>
            <a:ext cx="3416614" cy="771255"/>
          </a:xfrm>
          <a:prstGeom prst="rect">
            <a:avLst/>
          </a:prstGeom>
          <a:noFill/>
          <a:ln>
            <a:noFill/>
          </a:ln>
        </p:spPr>
      </p:pic>
      <p:pic>
        <p:nvPicPr>
          <p:cNvPr id="9" name="Shape 258">
            <a:extLst>
              <a:ext uri="{FF2B5EF4-FFF2-40B4-BE49-F238E27FC236}">
                <a16:creationId xmlns:a16="http://schemas.microsoft.com/office/drawing/2014/main" id="{69CDB927-D646-D743-83EB-C62DA4FA28AF}"/>
              </a:ext>
            </a:extLst>
          </p:cNvPr>
          <p:cNvPicPr preferRelativeResize="0">
            <a:picLocks noChangeAspect="1"/>
          </p:cNvPicPr>
          <p:nvPr/>
        </p:nvPicPr>
        <p:blipFill rotWithShape="1">
          <a:blip r:embed="rId4">
            <a:alphaModFix/>
          </a:blip>
          <a:srcRect/>
          <a:stretch/>
        </p:blipFill>
        <p:spPr>
          <a:xfrm>
            <a:off x="59965" y="6109619"/>
            <a:ext cx="2502058" cy="7103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9" name="Shape 91">
            <a:extLst>
              <a:ext uri="{FF2B5EF4-FFF2-40B4-BE49-F238E27FC236}">
                <a16:creationId xmlns:a16="http://schemas.microsoft.com/office/drawing/2014/main" id="{D23458F5-3172-3D42-BFB2-41E9FA2304DD}"/>
              </a:ext>
            </a:extLst>
          </p:cNvPr>
          <p:cNvPicPr preferRelativeResize="0">
            <a:picLocks noChangeAspect="1"/>
          </p:cNvPicPr>
          <p:nvPr/>
        </p:nvPicPr>
        <p:blipFill rotWithShape="1">
          <a:blip r:embed="rId3">
            <a:clrChange>
              <a:clrFrom>
                <a:srgbClr val="FFFFFF"/>
              </a:clrFrom>
              <a:clrTo>
                <a:srgbClr val="FFFFFF">
                  <a:alpha val="0"/>
                </a:srgbClr>
              </a:clrTo>
            </a:clrChange>
            <a:alphaModFix/>
          </a:blip>
          <a:srcRect/>
          <a:stretch/>
        </p:blipFill>
        <p:spPr>
          <a:xfrm>
            <a:off x="8649324" y="6013999"/>
            <a:ext cx="3416614" cy="771255"/>
          </a:xfrm>
          <a:prstGeom prst="rect">
            <a:avLst/>
          </a:prstGeom>
          <a:noFill/>
          <a:ln>
            <a:noFill/>
          </a:ln>
        </p:spPr>
      </p:pic>
      <p:pic>
        <p:nvPicPr>
          <p:cNvPr id="10" name="Shape 258">
            <a:extLst>
              <a:ext uri="{FF2B5EF4-FFF2-40B4-BE49-F238E27FC236}">
                <a16:creationId xmlns:a16="http://schemas.microsoft.com/office/drawing/2014/main" id="{1B7D3CEC-3667-C44B-9EFF-9F91D250A392}"/>
              </a:ext>
            </a:extLst>
          </p:cNvPr>
          <p:cNvPicPr preferRelativeResize="0">
            <a:picLocks noChangeAspect="1"/>
          </p:cNvPicPr>
          <p:nvPr/>
        </p:nvPicPr>
        <p:blipFill rotWithShape="1">
          <a:blip r:embed="rId4">
            <a:alphaModFix/>
          </a:blip>
          <a:srcRect/>
          <a:stretch/>
        </p:blipFill>
        <p:spPr>
          <a:xfrm>
            <a:off x="59965" y="6109619"/>
            <a:ext cx="2502058" cy="710384"/>
          </a:xfrm>
          <a:prstGeom prst="rect">
            <a:avLst/>
          </a:prstGeom>
          <a:noFill/>
          <a:ln>
            <a:noFill/>
          </a:ln>
        </p:spPr>
      </p:pic>
      <p:sp>
        <p:nvSpPr>
          <p:cNvPr id="14" name="TextBox 13">
            <a:extLst>
              <a:ext uri="{FF2B5EF4-FFF2-40B4-BE49-F238E27FC236}">
                <a16:creationId xmlns:a16="http://schemas.microsoft.com/office/drawing/2014/main" id="{37E043FB-BA17-A948-BC3F-81463BDC82AD}"/>
              </a:ext>
            </a:extLst>
          </p:cNvPr>
          <p:cNvSpPr txBox="1"/>
          <p:nvPr/>
        </p:nvSpPr>
        <p:spPr>
          <a:xfrm>
            <a:off x="302639" y="268080"/>
            <a:ext cx="11694239" cy="707886"/>
          </a:xfrm>
          <a:prstGeom prst="rect">
            <a:avLst/>
          </a:prstGeom>
          <a:noFill/>
        </p:spPr>
        <p:txBody>
          <a:bodyPr wrap="square" rtlCol="0">
            <a:spAutoFit/>
          </a:bodyPr>
          <a:lstStyle/>
          <a:p>
            <a:r>
              <a:rPr lang="en-US" sz="4000" b="1" dirty="0">
                <a:solidFill>
                  <a:schemeClr val="accent2"/>
                </a:solidFill>
                <a:latin typeface="Arial" panose="020B0604020202020204" pitchFamily="34" charset="0"/>
                <a:ea typeface="ヒラギノ角ゴ ProN W3" pitchFamily="-101" charset="-128"/>
                <a:cs typeface="Arial" panose="020B0604020202020204" pitchFamily="34" charset="0"/>
                <a:sym typeface="Gill Sans" pitchFamily="-101" charset="0"/>
              </a:rPr>
              <a:t>Building Capacity around Collective Impact</a:t>
            </a:r>
          </a:p>
        </p:txBody>
      </p:sp>
      <p:pic>
        <p:nvPicPr>
          <p:cNvPr id="15" name="Picture 1" descr="https://docs.google.com/drawings/u/1/d/sOJpKqRumDwqkWG4KlXvQ1w/image?w=773&amp;h=319&amp;rev=4&amp;ac=1&amp;parent=1VRbbQARPzJC3qxJ2XYYU6USye2O_pSDixkX8Jn2OkpA">
            <a:extLst>
              <a:ext uri="{FF2B5EF4-FFF2-40B4-BE49-F238E27FC236}">
                <a16:creationId xmlns:a16="http://schemas.microsoft.com/office/drawing/2014/main" id="{D50FA666-557D-2241-81EF-EB480EA78A04}"/>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719812" y="1684008"/>
            <a:ext cx="8859894" cy="365375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2B835CBF-1094-C641-B2F5-DE53AA36E4D9}"/>
              </a:ext>
            </a:extLst>
          </p:cNvPr>
          <p:cNvSpPr/>
          <p:nvPr/>
        </p:nvSpPr>
        <p:spPr>
          <a:xfrm>
            <a:off x="1780772" y="1211982"/>
            <a:ext cx="2970941" cy="1754075"/>
          </a:xfrm>
          <a:prstGeom prst="wedgeRoundRectCallout">
            <a:avLst>
              <a:gd name="adj1" fmla="val 74586"/>
              <a:gd name="adj2" fmla="val 80620"/>
              <a:gd name="adj3" fmla="val 16667"/>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alibri" panose="020F0502020204030204" pitchFamily="34" charset="0"/>
                <a:cs typeface="Calibri" panose="020F0502020204030204" pitchFamily="34" charset="0"/>
              </a:rPr>
              <a:t>Shared Measurement:</a:t>
            </a:r>
            <a:r>
              <a:rPr lang="en-US" sz="1400" dirty="0">
                <a:solidFill>
                  <a:schemeClr val="tx1"/>
                </a:solidFill>
                <a:latin typeface="Calibri" panose="020F0502020204030204" pitchFamily="34" charset="0"/>
                <a:cs typeface="Calibri" panose="020F0502020204030204" pitchFamily="34" charset="0"/>
              </a:rPr>
              <a:t> </a:t>
            </a:r>
          </a:p>
          <a:p>
            <a:r>
              <a:rPr lang="en-US" sz="1400" dirty="0">
                <a:solidFill>
                  <a:schemeClr val="tx1"/>
                </a:solidFill>
                <a:latin typeface="Calibri" panose="020F0502020204030204" pitchFamily="34" charset="0"/>
                <a:cs typeface="Calibri" panose="020F0502020204030204" pitchFamily="34" charset="0"/>
              </a:rPr>
              <a:t>Defined community-level goals, articulated results chain connecting aligned actions to factors influencing child development, developing TOC and MEAL for projects.</a:t>
            </a:r>
            <a:endParaRPr lang="en-US" sz="1100" dirty="0">
              <a:solidFill>
                <a:schemeClr val="tx1"/>
              </a:solidFill>
              <a:latin typeface="Calibri" panose="020F0502020204030204" pitchFamily="34" charset="0"/>
              <a:cs typeface="Calibri" panose="020F0502020204030204" pitchFamily="34" charset="0"/>
            </a:endParaRPr>
          </a:p>
        </p:txBody>
      </p:sp>
      <p:sp>
        <p:nvSpPr>
          <p:cNvPr id="17" name="Rounded Rectangular Callout 16">
            <a:extLst>
              <a:ext uri="{FF2B5EF4-FFF2-40B4-BE49-F238E27FC236}">
                <a16:creationId xmlns:a16="http://schemas.microsoft.com/office/drawing/2014/main" id="{9985E2AC-0199-C44F-B7C0-93F130888768}"/>
              </a:ext>
            </a:extLst>
          </p:cNvPr>
          <p:cNvSpPr/>
          <p:nvPr/>
        </p:nvSpPr>
        <p:spPr>
          <a:xfrm>
            <a:off x="5046353" y="1211981"/>
            <a:ext cx="1960880" cy="1754075"/>
          </a:xfrm>
          <a:prstGeom prst="wedgeRoundRectCallout">
            <a:avLst>
              <a:gd name="adj1" fmla="val 39789"/>
              <a:gd name="adj2" fmla="val 70609"/>
              <a:gd name="adj3" fmla="val 16667"/>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57879A-A7CC-1245-9980-FB652B9592D7}"/>
              </a:ext>
            </a:extLst>
          </p:cNvPr>
          <p:cNvSpPr/>
          <p:nvPr/>
        </p:nvSpPr>
        <p:spPr>
          <a:xfrm>
            <a:off x="5124620" y="1282906"/>
            <a:ext cx="1852134" cy="1384995"/>
          </a:xfrm>
          <a:prstGeom prst="rect">
            <a:avLst/>
          </a:prstGeom>
        </p:spPr>
        <p:txBody>
          <a:bodyPr wrap="square">
            <a:spAutoFit/>
          </a:bodyPr>
          <a:lstStyle/>
          <a:p>
            <a:r>
              <a:rPr lang="en-US" sz="1400" b="1" dirty="0">
                <a:solidFill>
                  <a:srgbClr val="000000"/>
                </a:solidFill>
                <a:latin typeface="Calibri" panose="020F0502020204030204" pitchFamily="34" charset="0"/>
                <a:cs typeface="Calibri" panose="020F0502020204030204" pitchFamily="34" charset="0"/>
              </a:rPr>
              <a:t>Learning Culture</a:t>
            </a:r>
            <a:r>
              <a:rPr lang="en-US" sz="1400" dirty="0">
                <a:solidFill>
                  <a:srgbClr val="000000"/>
                </a:solidFill>
                <a:latin typeface="Calibri" panose="020F0502020204030204" pitchFamily="34" charset="0"/>
                <a:cs typeface="Calibri" panose="020F0502020204030204" pitchFamily="34" charset="0"/>
              </a:rPr>
              <a:t>: Sharing of lessons with other collective impact efforts, at ECD Advisory Groups, and with project teams.</a:t>
            </a:r>
            <a:endParaRPr lang="en-US" sz="1400" dirty="0">
              <a:latin typeface="Calibri" panose="020F0502020204030204" pitchFamily="34" charset="0"/>
              <a:cs typeface="Calibri" panose="020F0502020204030204" pitchFamily="34" charset="0"/>
            </a:endParaRPr>
          </a:p>
        </p:txBody>
      </p:sp>
      <p:sp>
        <p:nvSpPr>
          <p:cNvPr id="19" name="Rounded Rectangular Callout 18">
            <a:extLst>
              <a:ext uri="{FF2B5EF4-FFF2-40B4-BE49-F238E27FC236}">
                <a16:creationId xmlns:a16="http://schemas.microsoft.com/office/drawing/2014/main" id="{1DB97E2E-A127-1E4F-9492-AD0D02E54E72}"/>
              </a:ext>
            </a:extLst>
          </p:cNvPr>
          <p:cNvSpPr/>
          <p:nvPr/>
        </p:nvSpPr>
        <p:spPr>
          <a:xfrm>
            <a:off x="7332353" y="1211980"/>
            <a:ext cx="2103120" cy="1754075"/>
          </a:xfrm>
          <a:prstGeom prst="wedgeRoundRectCallout">
            <a:avLst>
              <a:gd name="adj1" fmla="val 8153"/>
              <a:gd name="adj2" fmla="val 67713"/>
              <a:gd name="adj3" fmla="val 16667"/>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alibri" panose="020F0502020204030204" pitchFamily="34" charset="0"/>
                <a:cs typeface="Calibri" panose="020F0502020204030204" pitchFamily="34" charset="0"/>
              </a:rPr>
              <a:t>Common Vision</a:t>
            </a:r>
            <a:r>
              <a:rPr lang="en-US" sz="1400" dirty="0">
                <a:solidFill>
                  <a:schemeClr val="tx1"/>
                </a:solidFill>
                <a:latin typeface="Calibri" panose="020F0502020204030204" pitchFamily="34" charset="0"/>
                <a:cs typeface="Calibri" panose="020F0502020204030204" pitchFamily="34" charset="0"/>
              </a:rPr>
              <a:t>:  </a:t>
            </a:r>
          </a:p>
          <a:p>
            <a:r>
              <a:rPr lang="en-US" sz="1400" dirty="0">
                <a:solidFill>
                  <a:schemeClr val="tx1"/>
                </a:solidFill>
                <a:latin typeface="Calibri" panose="020F0502020204030204" pitchFamily="34" charset="0"/>
                <a:cs typeface="Calibri" panose="020F0502020204030204" pitchFamily="34" charset="0"/>
              </a:rPr>
              <a:t>Articulated in the ECD countywide strategic plan: “Together, preparing every child for school and life.”</a:t>
            </a:r>
          </a:p>
        </p:txBody>
      </p:sp>
      <p:sp>
        <p:nvSpPr>
          <p:cNvPr id="20" name="Rounded Rectangular Callout 19">
            <a:extLst>
              <a:ext uri="{FF2B5EF4-FFF2-40B4-BE49-F238E27FC236}">
                <a16:creationId xmlns:a16="http://schemas.microsoft.com/office/drawing/2014/main" id="{854A23E5-5432-3B46-A646-1216782247D6}"/>
              </a:ext>
            </a:extLst>
          </p:cNvPr>
          <p:cNvSpPr/>
          <p:nvPr/>
        </p:nvSpPr>
        <p:spPr>
          <a:xfrm>
            <a:off x="2171073" y="4317336"/>
            <a:ext cx="3576321" cy="1595120"/>
          </a:xfrm>
          <a:prstGeom prst="wedgeRoundRectCallout">
            <a:avLst>
              <a:gd name="adj1" fmla="val 42558"/>
              <a:gd name="adj2" fmla="val -92277"/>
              <a:gd name="adj3" fmla="val 16667"/>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alibri" panose="020F0502020204030204" pitchFamily="34" charset="0"/>
                <a:cs typeface="Calibri" panose="020F0502020204030204" pitchFamily="34" charset="0"/>
              </a:rPr>
              <a:t>Mutually Reinforcing Action</a:t>
            </a:r>
            <a:r>
              <a:rPr lang="en-US" sz="1400" dirty="0">
                <a:solidFill>
                  <a:schemeClr val="tx1"/>
                </a:solidFill>
                <a:latin typeface="Calibri" panose="020F0502020204030204" pitchFamily="34" charset="0"/>
                <a:cs typeface="Calibri" panose="020F0502020204030204" pitchFamily="34" charset="0"/>
              </a:rPr>
              <a:t>: Implementing projects and policy advocacy strategies (see Big Win Two); early wins in several communities through CATS; leveraging existing networks and catalyzing new teams.</a:t>
            </a:r>
          </a:p>
        </p:txBody>
      </p:sp>
      <p:sp>
        <p:nvSpPr>
          <p:cNvPr id="21" name="Rounded Rectangular Callout 20">
            <a:extLst>
              <a:ext uri="{FF2B5EF4-FFF2-40B4-BE49-F238E27FC236}">
                <a16:creationId xmlns:a16="http://schemas.microsoft.com/office/drawing/2014/main" id="{943DC6EE-A075-CA48-96F0-FD802FA64E2E}"/>
              </a:ext>
            </a:extLst>
          </p:cNvPr>
          <p:cNvSpPr/>
          <p:nvPr/>
        </p:nvSpPr>
        <p:spPr>
          <a:xfrm>
            <a:off x="5983797" y="4317336"/>
            <a:ext cx="3776796" cy="1595120"/>
          </a:xfrm>
          <a:prstGeom prst="wedgeRoundRectCallout">
            <a:avLst>
              <a:gd name="adj1" fmla="val -21660"/>
              <a:gd name="adj2" fmla="val -85270"/>
              <a:gd name="adj3" fmla="val 16667"/>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latin typeface="Calibri" panose="020F0502020204030204" pitchFamily="34" charset="0"/>
                <a:cs typeface="Calibri" panose="020F0502020204030204" pitchFamily="34" charset="0"/>
              </a:rPr>
              <a:t>Continuous Communication</a:t>
            </a:r>
            <a:r>
              <a:rPr lang="en-US" sz="1400" dirty="0">
                <a:solidFill>
                  <a:schemeClr val="tx1"/>
                </a:solidFill>
                <a:latin typeface="Calibri" panose="020F0502020204030204" pitchFamily="34" charset="0"/>
                <a:cs typeface="Calibri" panose="020F0502020204030204" pitchFamily="34" charset="0"/>
              </a:rPr>
              <a:t>: Established public media presence on TV and radio. Both external and internal communication are regular (e.g., monthly </a:t>
            </a:r>
            <a:r>
              <a:rPr lang="en-US" sz="1400" dirty="0" err="1">
                <a:solidFill>
                  <a:schemeClr val="tx1"/>
                </a:solidFill>
                <a:latin typeface="Calibri" panose="020F0502020204030204" pitchFamily="34" charset="0"/>
                <a:cs typeface="Calibri" panose="020F0502020204030204" pitchFamily="34" charset="0"/>
              </a:rPr>
              <a:t>eNewsletter</a:t>
            </a:r>
            <a:r>
              <a:rPr lang="en-US" sz="1400" dirty="0">
                <a:solidFill>
                  <a:schemeClr val="tx1"/>
                </a:solidFill>
                <a:latin typeface="Calibri" panose="020F0502020204030204" pitchFamily="34" charset="0"/>
                <a:cs typeface="Calibri" panose="020F0502020204030204" pitchFamily="34" charset="0"/>
              </a:rPr>
              <a:t>), and support learning culture and common vision. </a:t>
            </a:r>
          </a:p>
        </p:txBody>
      </p:sp>
    </p:spTree>
    <p:extLst>
      <p:ext uri="{BB962C8B-B14F-4D97-AF65-F5344CB8AC3E}">
        <p14:creationId xmlns:p14="http://schemas.microsoft.com/office/powerpoint/2010/main" val="1527161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761606-7B3E-714E-B9B3-1C0E1CB74679}"/>
              </a:ext>
            </a:extLst>
          </p:cNvPr>
          <p:cNvSpPr txBox="1"/>
          <p:nvPr/>
        </p:nvSpPr>
        <p:spPr>
          <a:xfrm>
            <a:off x="371697" y="305421"/>
            <a:ext cx="7363227" cy="769441"/>
          </a:xfrm>
          <a:prstGeom prst="rect">
            <a:avLst/>
          </a:prstGeom>
          <a:noFill/>
        </p:spPr>
        <p:txBody>
          <a:bodyPr wrap="square" rtlCol="0">
            <a:spAutoFit/>
          </a:bodyPr>
          <a:lstStyle/>
          <a:p>
            <a:r>
              <a:rPr lang="en-US" sz="4400" b="1" dirty="0">
                <a:solidFill>
                  <a:schemeClr val="accent2"/>
                </a:solidFill>
                <a:latin typeface="Calibri" panose="020F0502020204030204" pitchFamily="34" charset="0"/>
                <a:ea typeface="ヒラギノ角ゴ ProN W3" pitchFamily="-101" charset="-128"/>
                <a:cs typeface="Calibri" panose="020F0502020204030204" pitchFamily="34" charset="0"/>
                <a:sym typeface="Gill Sans" pitchFamily="-101" charset="0"/>
              </a:rPr>
              <a:t>Launch ECD Strategic Plan</a:t>
            </a:r>
            <a:endParaRPr lang="en-US" sz="4400" b="1" dirty="0">
              <a:solidFill>
                <a:schemeClr val="accent2"/>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1C0B9975-C172-CF4D-964A-7337FAAC66AE}"/>
              </a:ext>
            </a:extLst>
          </p:cNvPr>
          <p:cNvSpPr/>
          <p:nvPr/>
        </p:nvSpPr>
        <p:spPr>
          <a:xfrm>
            <a:off x="0" y="1074862"/>
            <a:ext cx="12011610" cy="584775"/>
          </a:xfrm>
          <a:prstGeom prst="rect">
            <a:avLst/>
          </a:prstGeom>
        </p:spPr>
        <p:txBody>
          <a:bodyPr wrap="square">
            <a:spAutoFit/>
          </a:bodyPr>
          <a:lstStyle/>
          <a:p>
            <a:pPr algn="ctr"/>
            <a:r>
              <a:rPr lang="en-US" sz="3200" b="1" dirty="0">
                <a:solidFill>
                  <a:schemeClr val="accent1"/>
                </a:solidFill>
                <a:latin typeface="Calibri" panose="020F0502020204030204" pitchFamily="34" charset="0"/>
                <a:cs typeface="Calibri" panose="020F0502020204030204" pitchFamily="34" charset="0"/>
                <a:sym typeface="Gill Sans" pitchFamily="-101" charset="0"/>
              </a:rPr>
              <a:t>“Together, preparing every child for life and school”</a:t>
            </a:r>
            <a:endParaRPr lang="en-US" sz="3200" b="1" dirty="0">
              <a:solidFill>
                <a:schemeClr val="accent1"/>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A5433B2-FD27-204A-90AB-5CCE5DD0A5E1}"/>
              </a:ext>
            </a:extLst>
          </p:cNvPr>
          <p:cNvSpPr txBox="1"/>
          <p:nvPr/>
        </p:nvSpPr>
        <p:spPr>
          <a:xfrm>
            <a:off x="371697" y="1844303"/>
            <a:ext cx="5384525" cy="4620479"/>
          </a:xfrm>
          <a:prstGeom prst="rect">
            <a:avLst/>
          </a:prstGeom>
          <a:noFill/>
          <a:ln>
            <a:noFill/>
          </a:ln>
        </p:spPr>
        <p:txBody>
          <a:bodyPr wrap="square" rtlCol="0">
            <a:noAutofit/>
          </a:bodyPr>
          <a:lstStyle/>
          <a:p>
            <a:endParaRPr lang="en-US" sz="2800" dirty="0">
              <a:latin typeface="Calibri" panose="020F0502020204030204" pitchFamily="34" charset="0"/>
              <a:cs typeface="Calibri" panose="020F0502020204030204" pitchFamily="34" charset="0"/>
            </a:endParaRPr>
          </a:p>
        </p:txBody>
      </p:sp>
      <p:pic>
        <p:nvPicPr>
          <p:cNvPr id="12" name="Picture 2">
            <a:extLst>
              <a:ext uri="{FF2B5EF4-FFF2-40B4-BE49-F238E27FC236}">
                <a16:creationId xmlns:a16="http://schemas.microsoft.com/office/drawing/2014/main" id="{DBCB9785-9E85-C24F-881B-7BCB7DAE56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20732" y="1844303"/>
            <a:ext cx="3244485" cy="462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C7C36C9-7ACC-2B45-98C4-1F622D093104}"/>
              </a:ext>
            </a:extLst>
          </p:cNvPr>
          <p:cNvPicPr>
            <a:picLocks noChangeAspect="1"/>
          </p:cNvPicPr>
          <p:nvPr/>
        </p:nvPicPr>
        <p:blipFill rotWithShape="1">
          <a:blip r:embed="rId4"/>
          <a:srcRect l="24576" t="13942" r="29597" b="1339"/>
          <a:stretch/>
        </p:blipFill>
        <p:spPr>
          <a:xfrm>
            <a:off x="2210498" y="1787822"/>
            <a:ext cx="4162269" cy="4321797"/>
          </a:xfrm>
          <a:prstGeom prst="rect">
            <a:avLst/>
          </a:prstGeom>
        </p:spPr>
      </p:pic>
      <p:pic>
        <p:nvPicPr>
          <p:cNvPr id="18" name="Shape 91">
            <a:extLst>
              <a:ext uri="{FF2B5EF4-FFF2-40B4-BE49-F238E27FC236}">
                <a16:creationId xmlns:a16="http://schemas.microsoft.com/office/drawing/2014/main" id="{4B5B3EC7-17AE-B445-980E-10209561A21C}"/>
              </a:ext>
            </a:extLst>
          </p:cNvPr>
          <p:cNvPicPr preferRelativeResize="0">
            <a:picLocks noChangeAspect="1"/>
          </p:cNvPicPr>
          <p:nvPr/>
        </p:nvPicPr>
        <p:blipFill rotWithShape="1">
          <a:blip r:embed="rId5">
            <a:clrChange>
              <a:clrFrom>
                <a:srgbClr val="FFFFFF"/>
              </a:clrFrom>
              <a:clrTo>
                <a:srgbClr val="FFFFFF">
                  <a:alpha val="0"/>
                </a:srgbClr>
              </a:clrTo>
            </a:clrChange>
            <a:alphaModFix/>
          </a:blip>
          <a:srcRect/>
          <a:stretch/>
        </p:blipFill>
        <p:spPr>
          <a:xfrm>
            <a:off x="8649324" y="6013999"/>
            <a:ext cx="3416614" cy="771255"/>
          </a:xfrm>
          <a:prstGeom prst="rect">
            <a:avLst/>
          </a:prstGeom>
          <a:noFill/>
          <a:ln>
            <a:noFill/>
          </a:ln>
        </p:spPr>
      </p:pic>
      <p:pic>
        <p:nvPicPr>
          <p:cNvPr id="19" name="Shape 258">
            <a:extLst>
              <a:ext uri="{FF2B5EF4-FFF2-40B4-BE49-F238E27FC236}">
                <a16:creationId xmlns:a16="http://schemas.microsoft.com/office/drawing/2014/main" id="{DBFCCB9D-A88E-2944-B9BD-F69A67A77E84}"/>
              </a:ext>
            </a:extLst>
          </p:cNvPr>
          <p:cNvPicPr preferRelativeResize="0">
            <a:picLocks noChangeAspect="1"/>
          </p:cNvPicPr>
          <p:nvPr/>
        </p:nvPicPr>
        <p:blipFill rotWithShape="1">
          <a:blip r:embed="rId6">
            <a:alphaModFix/>
          </a:blip>
          <a:srcRect/>
          <a:stretch/>
        </p:blipFill>
        <p:spPr>
          <a:xfrm>
            <a:off x="59965" y="6109619"/>
            <a:ext cx="2502058" cy="710384"/>
          </a:xfrm>
          <a:prstGeom prst="rect">
            <a:avLst/>
          </a:prstGeom>
          <a:noFill/>
          <a:ln>
            <a:noFill/>
          </a:ln>
        </p:spPr>
      </p:pic>
    </p:spTree>
    <p:extLst>
      <p:ext uri="{BB962C8B-B14F-4D97-AF65-F5344CB8AC3E}">
        <p14:creationId xmlns:p14="http://schemas.microsoft.com/office/powerpoint/2010/main" val="239828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US" sz="4400" b="1" i="0" u="none" strike="noStrike" cap="none" dirty="0" err="1">
                <a:solidFill>
                  <a:srgbClr val="38761D"/>
                </a:solidFill>
              </a:rPr>
              <a:t>Vision</a:t>
            </a:r>
            <a:r>
              <a:rPr lang="es-US" sz="4400" b="1" i="0" u="none" strike="noStrike" cap="none" dirty="0">
                <a:solidFill>
                  <a:srgbClr val="38761D"/>
                </a:solidFill>
              </a:rPr>
              <a:t> </a:t>
            </a:r>
            <a:r>
              <a:rPr lang="es-US" sz="4400" b="1" i="0" u="none" strike="noStrike" cap="none" dirty="0" err="1">
                <a:solidFill>
                  <a:srgbClr val="38761D"/>
                </a:solidFill>
              </a:rPr>
              <a:t>Statement</a:t>
            </a:r>
            <a:r>
              <a:rPr lang="es-US" sz="4400" b="1" i="0" u="none" strike="noStrike" cap="none" dirty="0">
                <a:solidFill>
                  <a:srgbClr val="38761D"/>
                </a:solidFill>
              </a:rPr>
              <a:t> </a:t>
            </a:r>
            <a:endParaRPr sz="4400" b="1" i="0" u="none" strike="noStrike" cap="none" dirty="0">
              <a:solidFill>
                <a:srgbClr val="38761D"/>
              </a:solidFill>
            </a:endParaRPr>
          </a:p>
        </p:txBody>
      </p:sp>
      <p:sp>
        <p:nvSpPr>
          <p:cNvPr id="103" name="Google Shape;103;p14"/>
          <p:cNvSpPr txBox="1">
            <a:spLocks noGrp="1"/>
          </p:cNvSpPr>
          <p:nvPr>
            <p:ph type="body" idx="1"/>
          </p:nvPr>
        </p:nvSpPr>
        <p:spPr>
          <a:xfrm>
            <a:off x="838200" y="148907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r>
              <a:rPr lang="es-US" sz="2800" b="0" i="0" u="none" strike="noStrike" cap="none">
                <a:solidFill>
                  <a:schemeClr val="dk1"/>
                </a:solidFill>
                <a:latin typeface="Calibri"/>
                <a:ea typeface="Calibri"/>
                <a:cs typeface="Calibri"/>
                <a:sym typeface="Calibri"/>
              </a:rPr>
              <a:t>All children in Monterey County live in safe, nurturing homes and communities; they are healthy, valued, succeed in school and realize their full potential. </a:t>
            </a:r>
            <a:endParaRPr/>
          </a:p>
        </p:txBody>
      </p:sp>
      <p:pic>
        <p:nvPicPr>
          <p:cNvPr id="104" name="Google Shape;104;p14"/>
          <p:cNvPicPr preferRelativeResize="0"/>
          <p:nvPr/>
        </p:nvPicPr>
        <p:blipFill rotWithShape="1">
          <a:blip r:embed="rId3">
            <a:alphaModFix/>
          </a:blip>
          <a:srcRect/>
          <a:stretch/>
        </p:blipFill>
        <p:spPr>
          <a:xfrm>
            <a:off x="8320027" y="5638799"/>
            <a:ext cx="3790950" cy="1076325"/>
          </a:xfrm>
          <a:prstGeom prst="rect">
            <a:avLst/>
          </a:prstGeom>
          <a:noFill/>
          <a:ln>
            <a:noFill/>
          </a:ln>
        </p:spPr>
      </p:pic>
      <p:sp>
        <p:nvSpPr>
          <p:cNvPr id="105" name="Google Shape;105;p14"/>
          <p:cNvSpPr txBox="1"/>
          <p:nvPr/>
        </p:nvSpPr>
        <p:spPr>
          <a:xfrm>
            <a:off x="838200" y="2877343"/>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US" sz="4400" b="1" i="0" u="none" strike="noStrike" cap="none">
                <a:solidFill>
                  <a:srgbClr val="38761D"/>
                </a:solidFill>
                <a:latin typeface="Calibri"/>
                <a:ea typeface="Calibri"/>
                <a:cs typeface="Calibri"/>
                <a:sym typeface="Calibri"/>
              </a:rPr>
              <a:t>Mission Statement</a:t>
            </a:r>
            <a:endParaRPr sz="4400" b="1" i="0" u="none" strike="noStrike" cap="none">
              <a:solidFill>
                <a:srgbClr val="38761D"/>
              </a:solidFill>
              <a:latin typeface="Calibri"/>
              <a:ea typeface="Calibri"/>
              <a:cs typeface="Calibri"/>
              <a:sym typeface="Calibri"/>
            </a:endParaRPr>
          </a:p>
        </p:txBody>
      </p:sp>
      <p:sp>
        <p:nvSpPr>
          <p:cNvPr id="106" name="Google Shape;106;p14"/>
          <p:cNvSpPr txBox="1"/>
          <p:nvPr/>
        </p:nvSpPr>
        <p:spPr>
          <a:xfrm>
            <a:off x="838200" y="4001293"/>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s-US" sz="2800" b="0" i="0" u="none" strike="noStrike" cap="none">
                <a:solidFill>
                  <a:schemeClr val="dk1"/>
                </a:solidFill>
                <a:latin typeface="Calibri"/>
                <a:ea typeface="Calibri"/>
                <a:cs typeface="Calibri"/>
                <a:sym typeface="Calibri"/>
              </a:rPr>
              <a:t>The Children’s Council provides leadership and policy direction to encourage the development of a comprehensive and collaborative delivery system of services to children and youth in Monterey County. </a:t>
            </a:r>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827C4-DAF6-AD4D-BA83-EAA6A25D17BC}"/>
              </a:ext>
            </a:extLst>
          </p:cNvPr>
          <p:cNvSpPr txBox="1"/>
          <p:nvPr/>
        </p:nvSpPr>
        <p:spPr>
          <a:xfrm>
            <a:off x="-289416" y="1000017"/>
            <a:ext cx="7334226" cy="2553956"/>
          </a:xfrm>
          <a:prstGeom prst="rect">
            <a:avLst/>
          </a:prstGeom>
          <a:noFill/>
        </p:spPr>
        <p:txBody>
          <a:bodyPr wrap="square" numCol="1" rtlCol="0">
            <a:noAutofit/>
          </a:bodyPr>
          <a:lstStyle/>
          <a:p>
            <a:pPr marL="742950" lvl="1" indent="-285750" fontAlgn="base">
              <a:spcBef>
                <a:spcPts val="600"/>
              </a:spcBef>
              <a:buFont typeface="Arial" panose="020B0604020202020204" pitchFamily="34" charset="0"/>
              <a:buChar char="•"/>
            </a:pPr>
            <a:r>
              <a:rPr lang="en-US" sz="2800" dirty="0" err="1">
                <a:latin typeface="Calibri" panose="020F0502020204030204" pitchFamily="34" charset="0"/>
                <a:cs typeface="Calibri" panose="020F0502020204030204" pitchFamily="34" charset="0"/>
              </a:rPr>
              <a:t>Pajaro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Promotoras</a:t>
            </a:r>
            <a:endParaRPr lang="en-US" sz="2800" dirty="0">
              <a:latin typeface="Calibri" panose="020F0502020204030204" pitchFamily="34" charset="0"/>
              <a:cs typeface="Calibri" panose="020F0502020204030204" pitchFamily="34" charset="0"/>
            </a:endParaRP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Maternal Mental Health </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FFN Caregiver Capacity Building </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Impact of Immigration</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Salinas Preschool for All</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Greenfield TK/Kinder Resource Fair</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Gonzales FFN Caregiver Playgroups</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Family Friendly Business Certification </a:t>
            </a:r>
          </a:p>
          <a:p>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B526C3A-8C29-4342-8AD9-3B5D234AA98B}"/>
              </a:ext>
            </a:extLst>
          </p:cNvPr>
          <p:cNvSpPr txBox="1"/>
          <p:nvPr/>
        </p:nvSpPr>
        <p:spPr>
          <a:xfrm>
            <a:off x="371698" y="273357"/>
            <a:ext cx="8650382" cy="707886"/>
          </a:xfrm>
          <a:prstGeom prst="rect">
            <a:avLst/>
          </a:prstGeom>
          <a:noFill/>
        </p:spPr>
        <p:txBody>
          <a:bodyPr wrap="square" rtlCol="0">
            <a:spAutoFit/>
          </a:bodyPr>
          <a:lstStyle/>
          <a:p>
            <a:r>
              <a:rPr lang="en-US" sz="4000" b="1">
                <a:solidFill>
                  <a:schemeClr val="accent2"/>
                </a:solidFill>
                <a:latin typeface="Calibri" panose="020F0502020204030204" pitchFamily="34" charset="0"/>
                <a:ea typeface="ヒラギノ角ゴ ProN W3" pitchFamily="-101" charset="-128"/>
                <a:cs typeface="Calibri" panose="020F0502020204030204" pitchFamily="34" charset="0"/>
                <a:sym typeface="Gill Sans" pitchFamily="-101" charset="0"/>
              </a:rPr>
              <a:t>Galvanized </a:t>
            </a:r>
            <a:r>
              <a:rPr lang="en-US" sz="4000" b="1" dirty="0">
                <a:solidFill>
                  <a:schemeClr val="accent2"/>
                </a:solidFill>
                <a:latin typeface="Calibri" panose="020F0502020204030204" pitchFamily="34" charset="0"/>
                <a:ea typeface="ヒラギノ角ゴ ProN W3" pitchFamily="-101" charset="-128"/>
                <a:cs typeface="Calibri" panose="020F0502020204030204" pitchFamily="34" charset="0"/>
                <a:sym typeface="Gill Sans" pitchFamily="-101" charset="0"/>
              </a:rPr>
              <a:t>Strategy Aligned Action</a:t>
            </a:r>
          </a:p>
        </p:txBody>
      </p:sp>
      <p:sp>
        <p:nvSpPr>
          <p:cNvPr id="6" name="TextBox 5">
            <a:extLst>
              <a:ext uri="{FF2B5EF4-FFF2-40B4-BE49-F238E27FC236}">
                <a16:creationId xmlns:a16="http://schemas.microsoft.com/office/drawing/2014/main" id="{003B410E-C5FA-A046-8410-06B11B4D5889}"/>
              </a:ext>
            </a:extLst>
          </p:cNvPr>
          <p:cNvSpPr txBox="1"/>
          <p:nvPr/>
        </p:nvSpPr>
        <p:spPr>
          <a:xfrm>
            <a:off x="5499272" y="1006899"/>
            <a:ext cx="7469766" cy="5016758"/>
          </a:xfrm>
          <a:prstGeom prst="rect">
            <a:avLst/>
          </a:prstGeom>
          <a:noFill/>
        </p:spPr>
        <p:txBody>
          <a:bodyPr wrap="square" rtlCol="0">
            <a:spAutoFit/>
          </a:bodyPr>
          <a:lstStyle/>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City of Gonzales Children in All Policies </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Child Care Resource &amp; Referral Website</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Workforce Development Website</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Grant Writing for State Contracts</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School Readiness Assessment Pilot</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Community Solutions: Resourcing Slots</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Home Visiting Hub</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TK+ Network</a:t>
            </a:r>
          </a:p>
          <a:p>
            <a:pPr lvl="1" fontAlgn="base">
              <a:spcBef>
                <a:spcPts val="600"/>
              </a:spcBef>
            </a:pP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E9CBF9F-C699-A24D-A3DD-018FCC096D51}"/>
              </a:ext>
            </a:extLst>
          </p:cNvPr>
          <p:cNvPicPr>
            <a:picLocks noChangeAspect="1"/>
          </p:cNvPicPr>
          <p:nvPr/>
        </p:nvPicPr>
        <p:blipFill>
          <a:blip r:embed="rId3"/>
          <a:stretch>
            <a:fillRect/>
          </a:stretch>
        </p:blipFill>
        <p:spPr>
          <a:xfrm>
            <a:off x="10054322" y="4099802"/>
            <a:ext cx="2137678" cy="2775506"/>
          </a:xfrm>
          <a:prstGeom prst="rect">
            <a:avLst/>
          </a:prstGeom>
          <a:ln>
            <a:solidFill>
              <a:schemeClr val="tx1"/>
            </a:solidFill>
          </a:ln>
        </p:spPr>
      </p:pic>
      <p:pic>
        <p:nvPicPr>
          <p:cNvPr id="10" name="Picture 2" descr="https://pbs.twimg.com/media/DdVIRh1VwAAlkJn.jpg">
            <a:extLst>
              <a:ext uri="{FF2B5EF4-FFF2-40B4-BE49-F238E27FC236}">
                <a16:creationId xmlns:a16="http://schemas.microsoft.com/office/drawing/2014/main" id="{81399BC4-EC3E-8E43-8A19-3075761AB0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828" b="5257"/>
          <a:stretch/>
        </p:blipFill>
        <p:spPr bwMode="auto">
          <a:xfrm>
            <a:off x="2904648" y="5283098"/>
            <a:ext cx="4499708" cy="15922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https://lh3.googleusercontent.com/rTCg1DBkrED-e6hET-O-NQGRfoi8oJc4kp3bGSpXFW-vQD8lPqeqkTAdhwJdx_YMKHlSShrdmFwCIZ2ZJlXlAJkXoWiEPOXobjkppAHtetGO4FfPZAXDn1lx-Dsk7V0__kQaL3U4">
            <a:extLst>
              <a:ext uri="{FF2B5EF4-FFF2-40B4-BE49-F238E27FC236}">
                <a16:creationId xmlns:a16="http://schemas.microsoft.com/office/drawing/2014/main" id="{41EAE4C0-4E76-404B-BD68-C1682B0F4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9" t="18850" r="11720" b="17830"/>
          <a:stretch/>
        </p:blipFill>
        <p:spPr bwMode="auto">
          <a:xfrm>
            <a:off x="0" y="5270856"/>
            <a:ext cx="3362647" cy="16044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34D126E-E7E0-DD47-BF8A-338B47B1EBDE}"/>
              </a:ext>
            </a:extLst>
          </p:cNvPr>
          <p:cNvPicPr>
            <a:picLocks noChangeAspect="1"/>
          </p:cNvPicPr>
          <p:nvPr/>
        </p:nvPicPr>
        <p:blipFill rotWithShape="1">
          <a:blip r:embed="rId6"/>
          <a:srcRect t="15768" b="9934"/>
          <a:stretch/>
        </p:blipFill>
        <p:spPr>
          <a:xfrm>
            <a:off x="7194272" y="5278161"/>
            <a:ext cx="2860050" cy="1597147"/>
          </a:xfrm>
          <a:prstGeom prst="rect">
            <a:avLst/>
          </a:prstGeom>
          <a:ln>
            <a:solidFill>
              <a:schemeClr val="tx1"/>
            </a:solidFill>
          </a:ln>
        </p:spPr>
      </p:pic>
    </p:spTree>
    <p:extLst>
      <p:ext uri="{BB962C8B-B14F-4D97-AF65-F5344CB8AC3E}">
        <p14:creationId xmlns:p14="http://schemas.microsoft.com/office/powerpoint/2010/main" val="418440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9827C4-DAF6-AD4D-BA83-EAA6A25D17BC}"/>
              </a:ext>
            </a:extLst>
          </p:cNvPr>
          <p:cNvSpPr txBox="1"/>
          <p:nvPr/>
        </p:nvSpPr>
        <p:spPr>
          <a:xfrm>
            <a:off x="-289416" y="1000017"/>
            <a:ext cx="7334226" cy="2553956"/>
          </a:xfrm>
          <a:prstGeom prst="rect">
            <a:avLst/>
          </a:prstGeom>
          <a:noFill/>
        </p:spPr>
        <p:txBody>
          <a:bodyPr wrap="square" numCol="1" rtlCol="0">
            <a:noAutofit/>
          </a:bodyPr>
          <a:lstStyle/>
          <a:p>
            <a:pPr marL="742950" lvl="1" indent="-285750" fontAlgn="base">
              <a:spcBef>
                <a:spcPts val="600"/>
              </a:spcBef>
              <a:buFont typeface="Arial" panose="020B0604020202020204" pitchFamily="34" charset="0"/>
              <a:buChar char="•"/>
            </a:pPr>
            <a:r>
              <a:rPr lang="en-US" sz="2800" dirty="0" err="1">
                <a:latin typeface="Calibri" panose="020F0502020204030204" pitchFamily="34" charset="0"/>
                <a:cs typeface="Calibri" panose="020F0502020204030204" pitchFamily="34" charset="0"/>
              </a:rPr>
              <a:t>Pajaro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Promotoras</a:t>
            </a:r>
            <a:endParaRPr lang="en-US" sz="2800" dirty="0">
              <a:latin typeface="Calibri" panose="020F0502020204030204" pitchFamily="34" charset="0"/>
              <a:cs typeface="Calibri" panose="020F0502020204030204" pitchFamily="34" charset="0"/>
            </a:endParaRP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Maternal Mental Health </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FFN Caregiver Capacity Building </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Impact of Immigration</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Salinas Preschool for All</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Greenfield TK/Kinder Resource Fair</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Gonzales FFN Caregiver Playgroups</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Family Friendly Business Certification </a:t>
            </a:r>
          </a:p>
          <a:p>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B526C3A-8C29-4342-8AD9-3B5D234AA98B}"/>
              </a:ext>
            </a:extLst>
          </p:cNvPr>
          <p:cNvSpPr txBox="1"/>
          <p:nvPr/>
        </p:nvSpPr>
        <p:spPr>
          <a:xfrm>
            <a:off x="371698" y="273357"/>
            <a:ext cx="8650382" cy="707886"/>
          </a:xfrm>
          <a:prstGeom prst="rect">
            <a:avLst/>
          </a:prstGeom>
          <a:noFill/>
        </p:spPr>
        <p:txBody>
          <a:bodyPr wrap="square" rtlCol="0">
            <a:spAutoFit/>
          </a:bodyPr>
          <a:lstStyle/>
          <a:p>
            <a:r>
              <a:rPr lang="en-US" sz="4000" b="1" dirty="0">
                <a:solidFill>
                  <a:schemeClr val="accent2"/>
                </a:solidFill>
                <a:latin typeface="Calibri" panose="020F0502020204030204" pitchFamily="34" charset="0"/>
                <a:ea typeface="ヒラギノ角ゴ ProN W3" pitchFamily="-101" charset="-128"/>
                <a:cs typeface="Calibri" panose="020F0502020204030204" pitchFamily="34" charset="0"/>
                <a:sym typeface="Gill Sans" pitchFamily="-101" charset="0"/>
              </a:rPr>
              <a:t>Galvanized Strategy Aligned Action</a:t>
            </a:r>
          </a:p>
        </p:txBody>
      </p:sp>
      <p:sp>
        <p:nvSpPr>
          <p:cNvPr id="6" name="TextBox 5">
            <a:extLst>
              <a:ext uri="{FF2B5EF4-FFF2-40B4-BE49-F238E27FC236}">
                <a16:creationId xmlns:a16="http://schemas.microsoft.com/office/drawing/2014/main" id="{003B410E-C5FA-A046-8410-06B11B4D5889}"/>
              </a:ext>
            </a:extLst>
          </p:cNvPr>
          <p:cNvSpPr txBox="1"/>
          <p:nvPr/>
        </p:nvSpPr>
        <p:spPr>
          <a:xfrm>
            <a:off x="5499272" y="1006899"/>
            <a:ext cx="7469766" cy="5016758"/>
          </a:xfrm>
          <a:prstGeom prst="rect">
            <a:avLst/>
          </a:prstGeom>
          <a:noFill/>
        </p:spPr>
        <p:txBody>
          <a:bodyPr wrap="square" rtlCol="0">
            <a:spAutoFit/>
          </a:bodyPr>
          <a:lstStyle/>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City of Gonzales Children in All Policies </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Child Care Resource &amp; Referral Website</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Workforce Development Website</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Grant Writing for State Contracts</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School Readiness Assessment Pilot</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Community Solutions: Resourcing Slots</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Home Visiting Hub</a:t>
            </a:r>
          </a:p>
          <a:p>
            <a:pPr marL="742950" lvl="1" indent="-285750" fontAlgn="base">
              <a:spcBef>
                <a:spcPts val="600"/>
              </a:spcBef>
              <a:buFont typeface="Arial" panose="020B0604020202020204" pitchFamily="34" charset="0"/>
              <a:buChar char="•"/>
            </a:pPr>
            <a:r>
              <a:rPr lang="en-US" sz="2800" dirty="0">
                <a:latin typeface="Calibri" panose="020F0502020204030204" pitchFamily="34" charset="0"/>
                <a:cs typeface="Calibri" panose="020F0502020204030204" pitchFamily="34" charset="0"/>
              </a:rPr>
              <a:t>TK+ Network</a:t>
            </a:r>
          </a:p>
          <a:p>
            <a:pPr lvl="1" fontAlgn="base">
              <a:spcBef>
                <a:spcPts val="600"/>
              </a:spcBef>
            </a:pPr>
            <a:endParaRPr lang="en-US" sz="2800" dirty="0">
              <a:latin typeface="Calibri" panose="020F0502020204030204" pitchFamily="34" charset="0"/>
              <a:cs typeface="Calibri" panose="020F0502020204030204" pitchFamily="34" charset="0"/>
            </a:endParaRPr>
          </a:p>
          <a:p>
            <a:endParaRPr lang="en-US" sz="28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E9CBF9F-C699-A24D-A3DD-018FCC096D51}"/>
              </a:ext>
            </a:extLst>
          </p:cNvPr>
          <p:cNvPicPr>
            <a:picLocks noChangeAspect="1"/>
          </p:cNvPicPr>
          <p:nvPr/>
        </p:nvPicPr>
        <p:blipFill>
          <a:blip r:embed="rId3"/>
          <a:stretch>
            <a:fillRect/>
          </a:stretch>
        </p:blipFill>
        <p:spPr>
          <a:xfrm>
            <a:off x="10054322" y="4099802"/>
            <a:ext cx="2137678" cy="2775506"/>
          </a:xfrm>
          <a:prstGeom prst="rect">
            <a:avLst/>
          </a:prstGeom>
          <a:ln>
            <a:solidFill>
              <a:schemeClr val="tx1"/>
            </a:solidFill>
          </a:ln>
        </p:spPr>
      </p:pic>
      <p:pic>
        <p:nvPicPr>
          <p:cNvPr id="10" name="Picture 2" descr="https://pbs.twimg.com/media/DdVIRh1VwAAlkJn.jpg">
            <a:extLst>
              <a:ext uri="{FF2B5EF4-FFF2-40B4-BE49-F238E27FC236}">
                <a16:creationId xmlns:a16="http://schemas.microsoft.com/office/drawing/2014/main" id="{81399BC4-EC3E-8E43-8A19-3075761AB0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828" b="5257"/>
          <a:stretch/>
        </p:blipFill>
        <p:spPr bwMode="auto">
          <a:xfrm>
            <a:off x="2904648" y="5283098"/>
            <a:ext cx="4499708" cy="15922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https://lh3.googleusercontent.com/rTCg1DBkrED-e6hET-O-NQGRfoi8oJc4kp3bGSpXFW-vQD8lPqeqkTAdhwJdx_YMKHlSShrdmFwCIZ2ZJlXlAJkXoWiEPOXobjkppAHtetGO4FfPZAXDn1lx-Dsk7V0__kQaL3U4">
            <a:extLst>
              <a:ext uri="{FF2B5EF4-FFF2-40B4-BE49-F238E27FC236}">
                <a16:creationId xmlns:a16="http://schemas.microsoft.com/office/drawing/2014/main" id="{41EAE4C0-4E76-404B-BD68-C1682B0F4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9" t="18850" r="11720" b="17830"/>
          <a:stretch/>
        </p:blipFill>
        <p:spPr bwMode="auto">
          <a:xfrm>
            <a:off x="0" y="5270856"/>
            <a:ext cx="3362647" cy="16044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34D126E-E7E0-DD47-BF8A-338B47B1EBDE}"/>
              </a:ext>
            </a:extLst>
          </p:cNvPr>
          <p:cNvPicPr>
            <a:picLocks noChangeAspect="1"/>
          </p:cNvPicPr>
          <p:nvPr/>
        </p:nvPicPr>
        <p:blipFill rotWithShape="1">
          <a:blip r:embed="rId6"/>
          <a:srcRect t="15768" b="9934"/>
          <a:stretch/>
        </p:blipFill>
        <p:spPr>
          <a:xfrm>
            <a:off x="7194272" y="5278161"/>
            <a:ext cx="2860050" cy="1597147"/>
          </a:xfrm>
          <a:prstGeom prst="rect">
            <a:avLst/>
          </a:prstGeom>
          <a:ln>
            <a:solidFill>
              <a:schemeClr val="tx1"/>
            </a:solidFill>
          </a:ln>
        </p:spPr>
      </p:pic>
    </p:spTree>
    <p:extLst>
      <p:ext uri="{BB962C8B-B14F-4D97-AF65-F5344CB8AC3E}">
        <p14:creationId xmlns:p14="http://schemas.microsoft.com/office/powerpoint/2010/main" val="244152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9" name="Shape 89">
            <a:extLst>
              <a:ext uri="{FF2B5EF4-FFF2-40B4-BE49-F238E27FC236}">
                <a16:creationId xmlns:a16="http://schemas.microsoft.com/office/drawing/2014/main" id="{166ACCB0-B329-BD47-A83D-FAC00A0604C2}"/>
              </a:ext>
            </a:extLst>
          </p:cNvPr>
          <p:cNvPicPr preferRelativeResize="0">
            <a:picLocks noChangeAspect="1"/>
          </p:cNvPicPr>
          <p:nvPr/>
        </p:nvPicPr>
        <p:blipFill rotWithShape="1">
          <a:blip r:embed="rId3">
            <a:alphaModFix/>
          </a:blip>
          <a:srcRect l="7845" r="15269" b="12319"/>
          <a:stretch/>
        </p:blipFill>
        <p:spPr>
          <a:xfrm>
            <a:off x="0" y="8213"/>
            <a:ext cx="12192000" cy="6841574"/>
          </a:xfrm>
          <a:prstGeom prst="rect">
            <a:avLst/>
          </a:prstGeom>
          <a:noFill/>
          <a:ln>
            <a:noFill/>
          </a:ln>
        </p:spPr>
      </p:pic>
      <p:sp>
        <p:nvSpPr>
          <p:cNvPr id="3" name="Text Placeholder 2">
            <a:extLst>
              <a:ext uri="{FF2B5EF4-FFF2-40B4-BE49-F238E27FC236}">
                <a16:creationId xmlns:a16="http://schemas.microsoft.com/office/drawing/2014/main" id="{9856EB02-ED4F-124D-9106-6D4DEBE54719}"/>
              </a:ext>
            </a:extLst>
          </p:cNvPr>
          <p:cNvSpPr>
            <a:spLocks noGrp="1"/>
          </p:cNvSpPr>
          <p:nvPr>
            <p:ph type="body" idx="1"/>
          </p:nvPr>
        </p:nvSpPr>
        <p:spPr>
          <a:xfrm>
            <a:off x="801624" y="1253400"/>
            <a:ext cx="10515600" cy="4351200"/>
          </a:xfrm>
          <a:solidFill>
            <a:schemeClr val="bg1">
              <a:alpha val="80000"/>
            </a:schemeClr>
          </a:solidFill>
        </p:spPr>
        <p:txBody>
          <a:bodyPr>
            <a:normAutofit/>
          </a:bodyPr>
          <a:lstStyle/>
          <a:p>
            <a:pPr marL="114300" indent="0">
              <a:buNone/>
            </a:pPr>
            <a:r>
              <a:rPr lang="en-US" sz="4000" b="1" dirty="0">
                <a:solidFill>
                  <a:schemeClr val="accent2"/>
                </a:solidFill>
              </a:rPr>
              <a:t>2019 Sneak Preview</a:t>
            </a:r>
            <a:endParaRPr lang="en-US" sz="4000" dirty="0"/>
          </a:p>
          <a:p>
            <a:r>
              <a:rPr lang="en-US" sz="3200" dirty="0"/>
              <a:t>Grow support from County</a:t>
            </a:r>
          </a:p>
          <a:p>
            <a:r>
              <a:rPr lang="en-US" sz="3200" dirty="0"/>
              <a:t>Deepen Current Strategic Activities</a:t>
            </a:r>
          </a:p>
          <a:p>
            <a:r>
              <a:rPr lang="en-US" sz="3200" dirty="0"/>
              <a:t>Increase Policy &amp; Advocacy Involvement</a:t>
            </a:r>
          </a:p>
          <a:p>
            <a:r>
              <a:rPr lang="en-US" sz="3200" dirty="0"/>
              <a:t>Hone Key Performance Indicators </a:t>
            </a:r>
          </a:p>
          <a:p>
            <a:r>
              <a:rPr lang="en-US" sz="3200" dirty="0"/>
              <a:t>Upgrade Organizational Development</a:t>
            </a:r>
          </a:p>
          <a:p>
            <a:r>
              <a:rPr lang="en-US" sz="3200" dirty="0"/>
              <a:t>Broaden Communications</a:t>
            </a:r>
          </a:p>
          <a:p>
            <a:endParaRPr lang="en-US" sz="3200" dirty="0"/>
          </a:p>
        </p:txBody>
      </p:sp>
      <p:pic>
        <p:nvPicPr>
          <p:cNvPr id="10" name="Shape 91">
            <a:extLst>
              <a:ext uri="{FF2B5EF4-FFF2-40B4-BE49-F238E27FC236}">
                <a16:creationId xmlns:a16="http://schemas.microsoft.com/office/drawing/2014/main" id="{9CE1B0A0-0417-EC42-AB28-18053381CC39}"/>
              </a:ext>
            </a:extLst>
          </p:cNvPr>
          <p:cNvPicPr preferRelativeResize="0">
            <a:picLocks noChangeAspect="1"/>
          </p:cNvPicPr>
          <p:nvPr/>
        </p:nvPicPr>
        <p:blipFill rotWithShape="1">
          <a:blip r:embed="rId4">
            <a:clrChange>
              <a:clrFrom>
                <a:srgbClr val="FFFFFF"/>
              </a:clrFrom>
              <a:clrTo>
                <a:srgbClr val="FFFFFF">
                  <a:alpha val="0"/>
                </a:srgbClr>
              </a:clrTo>
            </a:clrChange>
            <a:alphaModFix/>
          </a:blip>
          <a:srcRect/>
          <a:stretch/>
        </p:blipFill>
        <p:spPr>
          <a:xfrm>
            <a:off x="8649324" y="6013999"/>
            <a:ext cx="3416614" cy="771255"/>
          </a:xfrm>
          <a:prstGeom prst="rect">
            <a:avLst/>
          </a:prstGeom>
          <a:noFill/>
          <a:ln>
            <a:noFill/>
          </a:ln>
        </p:spPr>
      </p:pic>
      <p:pic>
        <p:nvPicPr>
          <p:cNvPr id="11" name="Shape 258">
            <a:extLst>
              <a:ext uri="{FF2B5EF4-FFF2-40B4-BE49-F238E27FC236}">
                <a16:creationId xmlns:a16="http://schemas.microsoft.com/office/drawing/2014/main" id="{E14008C9-94E5-2544-B49A-E8E88B167A50}"/>
              </a:ext>
            </a:extLst>
          </p:cNvPr>
          <p:cNvPicPr preferRelativeResize="0">
            <a:picLocks noChangeAspect="1"/>
          </p:cNvPicPr>
          <p:nvPr/>
        </p:nvPicPr>
        <p:blipFill rotWithShape="1">
          <a:blip r:embed="rId5">
            <a:alphaModFix/>
          </a:blip>
          <a:srcRect/>
          <a:stretch/>
        </p:blipFill>
        <p:spPr>
          <a:xfrm>
            <a:off x="59965" y="6109619"/>
            <a:ext cx="2502058" cy="7103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76047" y="1048486"/>
            <a:ext cx="6096000" cy="4154984"/>
          </a:xfrm>
          <a:prstGeom prst="rect">
            <a:avLst/>
          </a:prstGeom>
        </p:spPr>
        <p:txBody>
          <a:bodyPr>
            <a:spAutoFit/>
          </a:bodyPr>
          <a:lstStyle/>
          <a:p>
            <a:pPr lvl="0" algn="ctr"/>
            <a:r>
              <a:rPr lang="en-US" sz="2400" dirty="0">
                <a:solidFill>
                  <a:schemeClr val="bg1">
                    <a:lumMod val="20000"/>
                    <a:lumOff val="80000"/>
                  </a:schemeClr>
                </a:solidFill>
                <a:latin typeface="Century Gothic" panose="020B0502020202020204" pitchFamily="34" charset="0"/>
              </a:rPr>
              <a:t>Our Community Charter:</a:t>
            </a:r>
          </a:p>
          <a:p>
            <a:pPr lvl="0" algn="ctr"/>
            <a:endParaRPr lang="en-US" sz="2400" dirty="0">
              <a:solidFill>
                <a:schemeClr val="bg1">
                  <a:lumMod val="20000"/>
                  <a:lumOff val="80000"/>
                </a:schemeClr>
              </a:solidFill>
              <a:latin typeface="Century Gothic" panose="020B0502020202020204" pitchFamily="34" charset="0"/>
            </a:endParaRPr>
          </a:p>
          <a:p>
            <a:pPr lvl="0" algn="ctr"/>
            <a:r>
              <a:rPr lang="en-US" sz="2400" dirty="0">
                <a:solidFill>
                  <a:schemeClr val="bg1">
                    <a:lumMod val="20000"/>
                    <a:lumOff val="80000"/>
                  </a:schemeClr>
                </a:solidFill>
                <a:latin typeface="Century Gothic" panose="020B0502020202020204" pitchFamily="34" charset="0"/>
              </a:rPr>
              <a:t>To ensure that every child </a:t>
            </a:r>
          </a:p>
          <a:p>
            <a:pPr lvl="1" algn="ctr"/>
            <a:r>
              <a:rPr lang="en-US" sz="2400" i="1" dirty="0">
                <a:solidFill>
                  <a:schemeClr val="bg1">
                    <a:lumMod val="20000"/>
                    <a:lumOff val="80000"/>
                  </a:schemeClr>
                </a:solidFill>
                <a:latin typeface="Century Gothic" panose="020B0502020202020204" pitchFamily="34" charset="0"/>
              </a:rPr>
              <a:t>is prepared for school,</a:t>
            </a:r>
          </a:p>
          <a:p>
            <a:pPr lvl="1" algn="ctr"/>
            <a:r>
              <a:rPr lang="en-US" sz="2400" i="1" dirty="0">
                <a:solidFill>
                  <a:schemeClr val="bg1">
                    <a:lumMod val="20000"/>
                    <a:lumOff val="80000"/>
                  </a:schemeClr>
                </a:solidFill>
                <a:latin typeface="Century Gothic" panose="020B0502020202020204" pitchFamily="34" charset="0"/>
              </a:rPr>
              <a:t>succeeds in and out </a:t>
            </a:r>
          </a:p>
          <a:p>
            <a:pPr lvl="1" algn="ctr"/>
            <a:r>
              <a:rPr lang="en-US" sz="2400" i="1" dirty="0">
                <a:solidFill>
                  <a:schemeClr val="bg1">
                    <a:lumMod val="20000"/>
                    <a:lumOff val="80000"/>
                  </a:schemeClr>
                </a:solidFill>
                <a:latin typeface="Century Gothic" panose="020B0502020202020204" pitchFamily="34" charset="0"/>
              </a:rPr>
              <a:t>of school, </a:t>
            </a:r>
          </a:p>
          <a:p>
            <a:pPr lvl="1" algn="ctr"/>
            <a:r>
              <a:rPr lang="en-US" sz="2400" i="1" dirty="0">
                <a:solidFill>
                  <a:schemeClr val="bg1">
                    <a:lumMod val="20000"/>
                    <a:lumOff val="80000"/>
                  </a:schemeClr>
                </a:solidFill>
                <a:latin typeface="Century Gothic" panose="020B0502020202020204" pitchFamily="34" charset="0"/>
              </a:rPr>
              <a:t>completes a post-high school credential, </a:t>
            </a:r>
          </a:p>
          <a:p>
            <a:pPr lvl="1" algn="ctr"/>
            <a:r>
              <a:rPr lang="en-US" sz="2400" i="1" dirty="0">
                <a:solidFill>
                  <a:schemeClr val="bg1">
                    <a:lumMod val="20000"/>
                    <a:lumOff val="80000"/>
                  </a:schemeClr>
                </a:solidFill>
                <a:latin typeface="Century Gothic" panose="020B0502020202020204" pitchFamily="34" charset="0"/>
              </a:rPr>
              <a:t>and </a:t>
            </a:r>
          </a:p>
          <a:p>
            <a:pPr lvl="1" algn="ctr"/>
            <a:r>
              <a:rPr lang="en-US" sz="2400" i="1" dirty="0">
                <a:solidFill>
                  <a:schemeClr val="bg1">
                    <a:lumMod val="20000"/>
                    <a:lumOff val="80000"/>
                  </a:schemeClr>
                </a:solidFill>
                <a:latin typeface="Century Gothic" panose="020B0502020202020204" pitchFamily="34" charset="0"/>
              </a:rPr>
              <a:t>enters a </a:t>
            </a:r>
          </a:p>
          <a:p>
            <a:pPr lvl="1" algn="ctr"/>
            <a:r>
              <a:rPr lang="en-US" sz="2400" i="1" dirty="0">
                <a:solidFill>
                  <a:schemeClr val="bg1">
                    <a:lumMod val="20000"/>
                    <a:lumOff val="80000"/>
                  </a:schemeClr>
                </a:solidFill>
                <a:latin typeface="Century Gothic" panose="020B0502020202020204" pitchFamily="34" charset="0"/>
              </a:rPr>
              <a:t>promising career. </a:t>
            </a:r>
          </a:p>
        </p:txBody>
      </p:sp>
    </p:spTree>
    <p:extLst>
      <p:ext uri="{BB962C8B-B14F-4D97-AF65-F5344CB8AC3E}">
        <p14:creationId xmlns:p14="http://schemas.microsoft.com/office/powerpoint/2010/main" val="272461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nels7218\Google Drive\2 BRIGHT FUTURES PARTNERSHIP\1 HUB - COMMUNICATIONS\Images &amp; Photos\Publication photos\photos and images\Puirchased images\Goal 2B&amp;W.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77666" y="1934001"/>
            <a:ext cx="1201430" cy="10608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nels7218\Google Drive\2 BRIGHT FUTURES PARTNERSHIP\1 HUB - COMMUNICATIONS\Images &amp; Photos\Publication photos\photos and images\Puirchased images\Goal 6 B&amp;W.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034724" y="1837297"/>
            <a:ext cx="993615" cy="120471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nels7218\Google Drive\2 BRIGHT FUTURES PARTNERSHIP\1 HUB - COMMUNICATIONS\Images &amp; Photos\Publication photos\photos and images\Puirchased images\Goal 1B&amp;W.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36009" y="1904273"/>
            <a:ext cx="1175934" cy="1051193"/>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nels7218\Google Drive\2 BRIGHT FUTURES PARTNERSHIP\1 HUB - COMMUNICATIONS\Images &amp; Photos\Publication photos\photos and images\Puirchased images\Goal 4 B&amp;W.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517619" y="1970440"/>
            <a:ext cx="1090353" cy="9289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636009" y="3086564"/>
            <a:ext cx="1272436" cy="400110"/>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Who are their early teachers?</a:t>
            </a:r>
          </a:p>
        </p:txBody>
      </p:sp>
      <p:sp>
        <p:nvSpPr>
          <p:cNvPr id="20" name="TextBox 19"/>
          <p:cNvSpPr txBox="1"/>
          <p:nvPr/>
        </p:nvSpPr>
        <p:spPr>
          <a:xfrm>
            <a:off x="2979916" y="3086564"/>
            <a:ext cx="1160762" cy="400110"/>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Are they ready for school?</a:t>
            </a:r>
          </a:p>
        </p:txBody>
      </p:sp>
      <p:sp>
        <p:nvSpPr>
          <p:cNvPr id="21" name="TextBox 20"/>
          <p:cNvSpPr txBox="1"/>
          <p:nvPr/>
        </p:nvSpPr>
        <p:spPr>
          <a:xfrm>
            <a:off x="4234590" y="3089959"/>
            <a:ext cx="1143000" cy="400110"/>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Can they read and write?</a:t>
            </a:r>
          </a:p>
        </p:txBody>
      </p:sp>
      <p:sp>
        <p:nvSpPr>
          <p:cNvPr id="22" name="TextBox 21"/>
          <p:cNvSpPr txBox="1"/>
          <p:nvPr/>
        </p:nvSpPr>
        <p:spPr>
          <a:xfrm>
            <a:off x="5507849" y="3089959"/>
            <a:ext cx="1130344" cy="400110"/>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Can they solve the problems?</a:t>
            </a:r>
          </a:p>
        </p:txBody>
      </p:sp>
      <p:sp>
        <p:nvSpPr>
          <p:cNvPr id="23" name="TextBox 22"/>
          <p:cNvSpPr txBox="1"/>
          <p:nvPr/>
        </p:nvSpPr>
        <p:spPr>
          <a:xfrm>
            <a:off x="6785226" y="3089959"/>
            <a:ext cx="1142054" cy="400110"/>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Who matters to them?</a:t>
            </a:r>
          </a:p>
        </p:txBody>
      </p:sp>
      <p:sp>
        <p:nvSpPr>
          <p:cNvPr id="24" name="TextBox 23"/>
          <p:cNvSpPr txBox="1"/>
          <p:nvPr/>
        </p:nvSpPr>
        <p:spPr>
          <a:xfrm>
            <a:off x="8034723" y="3089959"/>
            <a:ext cx="1143000" cy="400110"/>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Are they ready?</a:t>
            </a:r>
          </a:p>
        </p:txBody>
      </p:sp>
      <p:sp>
        <p:nvSpPr>
          <p:cNvPr id="25" name="TextBox 24"/>
          <p:cNvSpPr txBox="1"/>
          <p:nvPr/>
        </p:nvSpPr>
        <p:spPr>
          <a:xfrm>
            <a:off x="9245566" y="3097774"/>
            <a:ext cx="1275897" cy="553998"/>
          </a:xfrm>
          <a:prstGeom prst="rect">
            <a:avLst/>
          </a:prstGeom>
          <a:noFill/>
        </p:spPr>
        <p:txBody>
          <a:bodyPr wrap="square" rtlCol="0">
            <a:spAutoFit/>
          </a:bodyPr>
          <a:lstStyle/>
          <a:p>
            <a:pPr algn="ctr"/>
            <a:r>
              <a:rPr lang="en-US" sz="1000" i="1" dirty="0">
                <a:solidFill>
                  <a:schemeClr val="tx1">
                    <a:lumMod val="50000"/>
                  </a:schemeClr>
                </a:solidFill>
                <a:latin typeface="Century Gothic" panose="020B0502020202020204" pitchFamily="34" charset="0"/>
              </a:rPr>
              <a:t>Can they find a promising career?</a:t>
            </a:r>
          </a:p>
        </p:txBody>
      </p:sp>
      <p:cxnSp>
        <p:nvCxnSpPr>
          <p:cNvPr id="26" name="Straight Connector 25"/>
          <p:cNvCxnSpPr/>
          <p:nvPr/>
        </p:nvCxnSpPr>
        <p:spPr>
          <a:xfrm flipV="1">
            <a:off x="1803656" y="3795386"/>
            <a:ext cx="8635745" cy="25054"/>
          </a:xfrm>
          <a:prstGeom prst="line">
            <a:avLst/>
          </a:prstGeom>
          <a:ln w="76200">
            <a:solidFill>
              <a:srgbClr val="B4B4B4"/>
            </a:solidFill>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1966123" y="3441443"/>
            <a:ext cx="612211"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1</a:t>
            </a:r>
          </a:p>
        </p:txBody>
      </p:sp>
      <p:sp>
        <p:nvSpPr>
          <p:cNvPr id="28" name="TextBox 27"/>
          <p:cNvSpPr txBox="1"/>
          <p:nvPr/>
        </p:nvSpPr>
        <p:spPr>
          <a:xfrm>
            <a:off x="3258714" y="3453969"/>
            <a:ext cx="603166"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2</a:t>
            </a:r>
          </a:p>
        </p:txBody>
      </p:sp>
      <p:sp>
        <p:nvSpPr>
          <p:cNvPr id="29" name="TextBox 28"/>
          <p:cNvSpPr txBox="1"/>
          <p:nvPr/>
        </p:nvSpPr>
        <p:spPr>
          <a:xfrm>
            <a:off x="4555178" y="3441443"/>
            <a:ext cx="501824"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3</a:t>
            </a:r>
          </a:p>
        </p:txBody>
      </p:sp>
      <p:sp>
        <p:nvSpPr>
          <p:cNvPr id="30" name="TextBox 29"/>
          <p:cNvSpPr txBox="1"/>
          <p:nvPr/>
        </p:nvSpPr>
        <p:spPr>
          <a:xfrm>
            <a:off x="5791868" y="3462533"/>
            <a:ext cx="594501"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4</a:t>
            </a:r>
          </a:p>
        </p:txBody>
      </p:sp>
      <p:sp>
        <p:nvSpPr>
          <p:cNvPr id="31" name="TextBox 30"/>
          <p:cNvSpPr txBox="1"/>
          <p:nvPr/>
        </p:nvSpPr>
        <p:spPr>
          <a:xfrm>
            <a:off x="7058910" y="3486674"/>
            <a:ext cx="593741"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5</a:t>
            </a:r>
          </a:p>
        </p:txBody>
      </p:sp>
      <p:sp>
        <p:nvSpPr>
          <p:cNvPr id="32" name="TextBox 31"/>
          <p:cNvSpPr txBox="1"/>
          <p:nvPr/>
        </p:nvSpPr>
        <p:spPr>
          <a:xfrm>
            <a:off x="8360484" y="3441443"/>
            <a:ext cx="488515"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6</a:t>
            </a:r>
          </a:p>
        </p:txBody>
      </p:sp>
      <p:sp>
        <p:nvSpPr>
          <p:cNvPr id="33" name="TextBox 32"/>
          <p:cNvSpPr txBox="1"/>
          <p:nvPr/>
        </p:nvSpPr>
        <p:spPr>
          <a:xfrm>
            <a:off x="9604748" y="3466497"/>
            <a:ext cx="557530" cy="707886"/>
          </a:xfrm>
          <a:prstGeom prst="rect">
            <a:avLst/>
          </a:prstGeom>
          <a:noFill/>
        </p:spPr>
        <p:txBody>
          <a:bodyPr wrap="square" rtlCol="0">
            <a:spAutoFit/>
          </a:bodyPr>
          <a:lstStyle/>
          <a:p>
            <a:r>
              <a:rPr lang="en-US" sz="4000" b="1" dirty="0">
                <a:solidFill>
                  <a:srgbClr val="666699"/>
                </a:solidFill>
                <a:latin typeface="Century Gothic" panose="020B0502020202020204" pitchFamily="34" charset="0"/>
              </a:rPr>
              <a:t>7</a:t>
            </a:r>
          </a:p>
        </p:txBody>
      </p:sp>
      <p:sp>
        <p:nvSpPr>
          <p:cNvPr id="34" name="Title 33"/>
          <p:cNvSpPr>
            <a:spLocks noGrp="1"/>
          </p:cNvSpPr>
          <p:nvPr>
            <p:ph type="title"/>
          </p:nvPr>
        </p:nvSpPr>
        <p:spPr/>
        <p:txBody>
          <a:bodyPr>
            <a:normAutofit fontScale="90000"/>
          </a:bodyPr>
          <a:lstStyle/>
          <a:p>
            <a:pPr algn="ctr"/>
            <a:r>
              <a:rPr lang="en-US" dirty="0"/>
              <a:t>7 Goals for Improvement</a:t>
            </a:r>
          </a:p>
        </p:txBody>
      </p:sp>
      <p:pic>
        <p:nvPicPr>
          <p:cNvPr id="38" name="Picture 1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387915" y="1089175"/>
            <a:ext cx="7415851"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1695758" y="4170420"/>
            <a:ext cx="1117600" cy="307777"/>
          </a:xfrm>
          <a:prstGeom prst="rect">
            <a:avLst/>
          </a:prstGeom>
          <a:noFill/>
        </p:spPr>
        <p:txBody>
          <a:bodyPr wrap="square" rtlCol="0">
            <a:spAutoFit/>
          </a:bodyPr>
          <a:lstStyle/>
          <a:p>
            <a:pPr algn="ctr"/>
            <a:r>
              <a:rPr lang="en-US" b="1" dirty="0">
                <a:latin typeface="Century Gothic" panose="020B0502020202020204" pitchFamily="34" charset="0"/>
              </a:rPr>
              <a:t>Early Care</a:t>
            </a:r>
          </a:p>
        </p:txBody>
      </p:sp>
      <p:sp>
        <p:nvSpPr>
          <p:cNvPr id="40" name="TextBox 39"/>
          <p:cNvSpPr txBox="1"/>
          <p:nvPr/>
        </p:nvSpPr>
        <p:spPr>
          <a:xfrm>
            <a:off x="2986395" y="4170419"/>
            <a:ext cx="1111250" cy="523220"/>
          </a:xfrm>
          <a:prstGeom prst="rect">
            <a:avLst/>
          </a:prstGeom>
          <a:noFill/>
        </p:spPr>
        <p:txBody>
          <a:bodyPr wrap="square" rtlCol="0">
            <a:spAutoFit/>
          </a:bodyPr>
          <a:lstStyle/>
          <a:p>
            <a:pPr algn="ctr"/>
            <a:r>
              <a:rPr lang="en-US" b="1" dirty="0">
                <a:latin typeface="Century Gothic" panose="020B0502020202020204" pitchFamily="34" charset="0"/>
              </a:rPr>
              <a:t>Kinder- Ready</a:t>
            </a:r>
          </a:p>
        </p:txBody>
      </p:sp>
      <p:sp>
        <p:nvSpPr>
          <p:cNvPr id="41" name="TextBox 40"/>
          <p:cNvSpPr txBox="1"/>
          <p:nvPr/>
        </p:nvSpPr>
        <p:spPr>
          <a:xfrm>
            <a:off x="4179096" y="4170165"/>
            <a:ext cx="1117600" cy="523220"/>
          </a:xfrm>
          <a:prstGeom prst="rect">
            <a:avLst/>
          </a:prstGeom>
          <a:noFill/>
        </p:spPr>
        <p:txBody>
          <a:bodyPr wrap="square" rtlCol="0">
            <a:spAutoFit/>
          </a:bodyPr>
          <a:lstStyle/>
          <a:p>
            <a:pPr algn="ctr"/>
            <a:r>
              <a:rPr lang="en-US" b="1" dirty="0">
                <a:latin typeface="Century Gothic" panose="020B0502020202020204" pitchFamily="34" charset="0"/>
              </a:rPr>
              <a:t>Language &amp; Literacy</a:t>
            </a:r>
          </a:p>
        </p:txBody>
      </p:sp>
      <p:sp>
        <p:nvSpPr>
          <p:cNvPr id="42" name="TextBox 41"/>
          <p:cNvSpPr txBox="1"/>
          <p:nvPr/>
        </p:nvSpPr>
        <p:spPr>
          <a:xfrm>
            <a:off x="5490371" y="4170165"/>
            <a:ext cx="1117600" cy="523220"/>
          </a:xfrm>
          <a:prstGeom prst="rect">
            <a:avLst/>
          </a:prstGeom>
          <a:noFill/>
        </p:spPr>
        <p:txBody>
          <a:bodyPr wrap="square" rtlCol="0">
            <a:spAutoFit/>
          </a:bodyPr>
          <a:lstStyle/>
          <a:p>
            <a:pPr algn="ctr"/>
            <a:r>
              <a:rPr lang="en-US" b="1" dirty="0">
                <a:latin typeface="Century Gothic" panose="020B0502020202020204" pitchFamily="34" charset="0"/>
              </a:rPr>
              <a:t>Critical Thinking</a:t>
            </a:r>
          </a:p>
        </p:txBody>
      </p:sp>
      <p:sp>
        <p:nvSpPr>
          <p:cNvPr id="43" name="TextBox 42"/>
          <p:cNvSpPr txBox="1"/>
          <p:nvPr/>
        </p:nvSpPr>
        <p:spPr>
          <a:xfrm>
            <a:off x="6675259" y="4150906"/>
            <a:ext cx="1351971" cy="954107"/>
          </a:xfrm>
          <a:prstGeom prst="rect">
            <a:avLst/>
          </a:prstGeom>
          <a:noFill/>
        </p:spPr>
        <p:txBody>
          <a:bodyPr wrap="square" rtlCol="0">
            <a:spAutoFit/>
          </a:bodyPr>
          <a:lstStyle/>
          <a:p>
            <a:pPr algn="ctr"/>
            <a:r>
              <a:rPr lang="en-US" b="1" dirty="0">
                <a:latin typeface="Century Gothic" panose="020B0502020202020204" pitchFamily="34" charset="0"/>
              </a:rPr>
              <a:t>Youth Development and Engagement</a:t>
            </a:r>
          </a:p>
        </p:txBody>
      </p:sp>
      <p:sp>
        <p:nvSpPr>
          <p:cNvPr id="44" name="TextBox 43"/>
          <p:cNvSpPr txBox="1"/>
          <p:nvPr/>
        </p:nvSpPr>
        <p:spPr>
          <a:xfrm>
            <a:off x="8018160" y="4170165"/>
            <a:ext cx="1173162" cy="523220"/>
          </a:xfrm>
          <a:prstGeom prst="rect">
            <a:avLst/>
          </a:prstGeom>
          <a:noFill/>
        </p:spPr>
        <p:txBody>
          <a:bodyPr wrap="square" rtlCol="0">
            <a:spAutoFit/>
          </a:bodyPr>
          <a:lstStyle/>
          <a:p>
            <a:pPr algn="ctr"/>
            <a:r>
              <a:rPr lang="en-US" b="1" dirty="0">
                <a:latin typeface="Century Gothic" panose="020B0502020202020204" pitchFamily="34" charset="0"/>
              </a:rPr>
              <a:t>College Ready</a:t>
            </a:r>
          </a:p>
        </p:txBody>
      </p:sp>
      <p:sp>
        <p:nvSpPr>
          <p:cNvPr id="45" name="TextBox 44"/>
          <p:cNvSpPr txBox="1"/>
          <p:nvPr/>
        </p:nvSpPr>
        <p:spPr>
          <a:xfrm>
            <a:off x="9304157" y="4170165"/>
            <a:ext cx="1117600" cy="523220"/>
          </a:xfrm>
          <a:prstGeom prst="rect">
            <a:avLst/>
          </a:prstGeom>
          <a:noFill/>
        </p:spPr>
        <p:txBody>
          <a:bodyPr wrap="square" rtlCol="0">
            <a:spAutoFit/>
          </a:bodyPr>
          <a:lstStyle/>
          <a:p>
            <a:pPr algn="ctr"/>
            <a:r>
              <a:rPr lang="en-US" b="1" dirty="0">
                <a:latin typeface="Century Gothic" panose="020B0502020202020204" pitchFamily="34" charset="0"/>
              </a:rPr>
              <a:t>Career Prepared</a:t>
            </a:r>
          </a:p>
        </p:txBody>
      </p:sp>
      <p:sp>
        <p:nvSpPr>
          <p:cNvPr id="2" name="AutoShape 2" descr="Bright Beginnings Logo"/>
          <p:cNvSpPr>
            <a:spLocks noChangeAspect="1" noChangeArrowheads="1"/>
          </p:cNvSpPr>
          <p:nvPr/>
        </p:nvSpPr>
        <p:spPr bwMode="auto">
          <a:xfrm>
            <a:off x="1679576" y="-509588"/>
            <a:ext cx="2333625" cy="106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C:\Users\nels7218\Google Drive\2 BRIGHT FUTURES PARTNERSHIP\1 HUB - COMMUNICATIONS\Images &amp; Photos\Publication photos\photos and images\Puirchased images\Goal 3 B&amp;W.jp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335611" y="1883018"/>
            <a:ext cx="940959" cy="1077583"/>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nels7218\Google Drive\2 BRIGHT FUTURES PARTNERSHIP\1 HUB - COMMUNICATIONS\Images &amp; Photos\Publication photos\photos and images\Puirchased images\Goal5 B&amp;W.jp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858923" y="1958197"/>
            <a:ext cx="996236" cy="996236"/>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C:\Users\nels7218\Google Drive\2 BRIGHT FUTURES PARTNERSHIP\1 HUB - COMMUNICATIONS\Images &amp; Photos\Publication photos\photos and images\Puirchased images\Goal 7B&amp;W .jpg"/>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9320580" y="1958198"/>
            <a:ext cx="1038133" cy="10024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20262" y="1738909"/>
            <a:ext cx="1266272" cy="3825725"/>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Shape 258">
            <a:extLst>
              <a:ext uri="{FF2B5EF4-FFF2-40B4-BE49-F238E27FC236}">
                <a16:creationId xmlns:a16="http://schemas.microsoft.com/office/drawing/2014/main" id="{FF60C850-02CA-4D13-B209-FC87B44827E8}"/>
              </a:ext>
            </a:extLst>
          </p:cNvPr>
          <p:cNvPicPr preferRelativeResize="0">
            <a:picLocks noChangeAspect="1"/>
          </p:cNvPicPr>
          <p:nvPr/>
        </p:nvPicPr>
        <p:blipFill rotWithShape="1">
          <a:blip r:embed="rId11">
            <a:alphaModFix/>
          </a:blip>
          <a:srcRect/>
          <a:stretch/>
        </p:blipFill>
        <p:spPr>
          <a:xfrm>
            <a:off x="6049171" y="6010027"/>
            <a:ext cx="2502058" cy="710384"/>
          </a:xfrm>
          <a:prstGeom prst="rect">
            <a:avLst/>
          </a:prstGeom>
          <a:noFill/>
          <a:ln>
            <a:noFill/>
          </a:ln>
        </p:spPr>
      </p:pic>
    </p:spTree>
    <p:extLst>
      <p:ext uri="{BB962C8B-B14F-4D97-AF65-F5344CB8AC3E}">
        <p14:creationId xmlns:p14="http://schemas.microsoft.com/office/powerpoint/2010/main" val="65605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rmAutofit/>
          </a:bodyPr>
          <a:lstStyle/>
          <a:p>
            <a:pPr marL="514350" indent="-514350">
              <a:buClr>
                <a:schemeClr val="accent5"/>
              </a:buClr>
              <a:buFont typeface="Wingdings" panose="05000000000000000000" pitchFamily="2" charset="2"/>
              <a:buChar char="§"/>
            </a:pPr>
            <a:r>
              <a:rPr lang="en-US" sz="4000" dirty="0">
                <a:solidFill>
                  <a:schemeClr val="bg1"/>
                </a:solidFill>
              </a:rPr>
              <a:t>Measuring Youth Development</a:t>
            </a:r>
          </a:p>
          <a:p>
            <a:pPr marL="514350" indent="-514350">
              <a:buClr>
                <a:schemeClr val="accent5"/>
              </a:buClr>
              <a:buFont typeface="Wingdings" panose="05000000000000000000" pitchFamily="2" charset="2"/>
              <a:buChar char="§"/>
            </a:pPr>
            <a:r>
              <a:rPr lang="en-US" sz="4000" dirty="0">
                <a:solidFill>
                  <a:schemeClr val="bg1"/>
                </a:solidFill>
              </a:rPr>
              <a:t>Importance of Prevention</a:t>
            </a:r>
          </a:p>
          <a:p>
            <a:pPr marL="514350" indent="-514350">
              <a:buClr>
                <a:schemeClr val="accent5"/>
              </a:buClr>
              <a:buFont typeface="Wingdings" panose="05000000000000000000" pitchFamily="2" charset="2"/>
              <a:buChar char="§"/>
            </a:pPr>
            <a:r>
              <a:rPr lang="en-US" sz="4000" dirty="0">
                <a:solidFill>
                  <a:schemeClr val="bg1"/>
                </a:solidFill>
              </a:rPr>
              <a:t>Inventory of Youth-Serving Organizations</a:t>
            </a:r>
          </a:p>
          <a:p>
            <a:pPr marL="514350" indent="-514350">
              <a:buClr>
                <a:schemeClr val="accent5"/>
              </a:buClr>
              <a:buFont typeface="Wingdings" panose="05000000000000000000" pitchFamily="2" charset="2"/>
              <a:buChar char="§"/>
            </a:pPr>
            <a:r>
              <a:rPr lang="en-US" sz="4000" dirty="0">
                <a:solidFill>
                  <a:schemeClr val="bg1"/>
                </a:solidFill>
              </a:rPr>
              <a:t>Potential Vision for the Future</a:t>
            </a:r>
          </a:p>
          <a:p>
            <a:pPr marL="0" indent="0">
              <a:buClr>
                <a:schemeClr val="accent5"/>
              </a:buClr>
            </a:pPr>
            <a:endParaRPr lang="en-US" dirty="0">
              <a:solidFill>
                <a:schemeClr val="bg1"/>
              </a:solidFill>
            </a:endParaRPr>
          </a:p>
        </p:txBody>
      </p:sp>
      <p:sp>
        <p:nvSpPr>
          <p:cNvPr id="3" name="Title 2"/>
          <p:cNvSpPr>
            <a:spLocks noGrp="1"/>
          </p:cNvSpPr>
          <p:nvPr>
            <p:ph type="title"/>
          </p:nvPr>
        </p:nvSpPr>
        <p:spPr/>
        <p:txBody>
          <a:bodyPr/>
          <a:lstStyle/>
          <a:p>
            <a:r>
              <a:rPr lang="en-US" dirty="0"/>
              <a:t>Youth Development and Engagement</a:t>
            </a:r>
          </a:p>
        </p:txBody>
      </p:sp>
      <p:pic>
        <p:nvPicPr>
          <p:cNvPr id="5" name="Shape 258">
            <a:extLst>
              <a:ext uri="{FF2B5EF4-FFF2-40B4-BE49-F238E27FC236}">
                <a16:creationId xmlns:a16="http://schemas.microsoft.com/office/drawing/2014/main" id="{6AEB8DEB-625E-4D0E-9DC3-EF47C893024D}"/>
              </a:ext>
            </a:extLst>
          </p:cNvPr>
          <p:cNvPicPr preferRelativeResize="0">
            <a:picLocks noChangeAspect="1"/>
          </p:cNvPicPr>
          <p:nvPr/>
        </p:nvPicPr>
        <p:blipFill rotWithShape="1">
          <a:blip r:embed="rId3">
            <a:alphaModFix/>
          </a:blip>
          <a:srcRect/>
          <a:stretch/>
        </p:blipFill>
        <p:spPr>
          <a:xfrm>
            <a:off x="59965" y="6109619"/>
            <a:ext cx="2502058" cy="710384"/>
          </a:xfrm>
          <a:prstGeom prst="rect">
            <a:avLst/>
          </a:prstGeom>
          <a:noFill/>
          <a:ln>
            <a:noFill/>
          </a:ln>
        </p:spPr>
      </p:pic>
    </p:spTree>
    <p:extLst>
      <p:ext uri="{BB962C8B-B14F-4D97-AF65-F5344CB8AC3E}">
        <p14:creationId xmlns:p14="http://schemas.microsoft.com/office/powerpoint/2010/main" val="211895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rmAutofit/>
          </a:bodyPr>
          <a:lstStyle/>
          <a:p>
            <a:pPr marL="457200" indent="-457200">
              <a:buClr>
                <a:schemeClr val="accent5"/>
              </a:buClr>
              <a:buFont typeface="Wingdings" panose="05000000000000000000" pitchFamily="2" charset="2"/>
              <a:buChar char="§"/>
            </a:pPr>
            <a:r>
              <a:rPr lang="en-US" sz="3200" dirty="0">
                <a:solidFill>
                  <a:schemeClr val="bg1"/>
                </a:solidFill>
              </a:rPr>
              <a:t>Discussed current measurement of youth development and engagement in schools</a:t>
            </a:r>
          </a:p>
          <a:p>
            <a:pPr marL="973836" lvl="4" indent="-457200">
              <a:buClr>
                <a:schemeClr val="accent5"/>
              </a:buClr>
            </a:pPr>
            <a:r>
              <a:rPr lang="en-US" sz="2400" dirty="0">
                <a:solidFill>
                  <a:schemeClr val="bg1"/>
                </a:solidFill>
              </a:rPr>
              <a:t>California Health Kids Survey (CHKS)</a:t>
            </a:r>
          </a:p>
          <a:p>
            <a:pPr marL="973836" lvl="4" indent="-457200">
              <a:buClr>
                <a:schemeClr val="accent5"/>
              </a:buClr>
            </a:pPr>
            <a:r>
              <a:rPr lang="en-US" sz="2400" dirty="0">
                <a:solidFill>
                  <a:schemeClr val="bg1"/>
                </a:solidFill>
              </a:rPr>
              <a:t>Positive Behavioral Intervention and Supports (PBIS)</a:t>
            </a:r>
          </a:p>
          <a:p>
            <a:pPr marL="973836" lvl="4" indent="-457200">
              <a:buClr>
                <a:schemeClr val="accent5"/>
              </a:buClr>
            </a:pPr>
            <a:r>
              <a:rPr lang="en-US" sz="2400" dirty="0">
                <a:solidFill>
                  <a:schemeClr val="bg1"/>
                </a:solidFill>
              </a:rPr>
              <a:t>CORE Data Collaborative</a:t>
            </a:r>
          </a:p>
          <a:p>
            <a:pPr marL="973836" lvl="4" indent="-457200">
              <a:buClr>
                <a:schemeClr val="accent5"/>
              </a:buClr>
            </a:pPr>
            <a:r>
              <a:rPr lang="en-US" sz="2400" dirty="0">
                <a:solidFill>
                  <a:schemeClr val="bg1"/>
                </a:solidFill>
              </a:rPr>
              <a:t>LCAP School Climate </a:t>
            </a:r>
          </a:p>
          <a:p>
            <a:pPr marL="457200" indent="-457200">
              <a:buClr>
                <a:schemeClr val="accent5"/>
              </a:buClr>
              <a:buFont typeface="Wingdings" panose="05000000000000000000" pitchFamily="2" charset="2"/>
              <a:buChar char="§"/>
            </a:pPr>
            <a:r>
              <a:rPr lang="en-US" sz="3200" dirty="0">
                <a:solidFill>
                  <a:schemeClr val="bg1"/>
                </a:solidFill>
              </a:rPr>
              <a:t>Aligning in-school and out-of-school measures to support youth development and engagement</a:t>
            </a:r>
          </a:p>
          <a:p>
            <a:pPr marL="973836" lvl="4" indent="-457200">
              <a:buClr>
                <a:schemeClr val="accent5"/>
              </a:buClr>
            </a:pPr>
            <a:r>
              <a:rPr lang="en-US" sz="2400" dirty="0">
                <a:solidFill>
                  <a:schemeClr val="bg1"/>
                </a:solidFill>
              </a:rPr>
              <a:t>Out-of-school measurement of similar outcomes would lead to better understanding of program impact on youth  </a:t>
            </a:r>
          </a:p>
        </p:txBody>
      </p:sp>
      <p:sp>
        <p:nvSpPr>
          <p:cNvPr id="3" name="Title 2"/>
          <p:cNvSpPr>
            <a:spLocks noGrp="1"/>
          </p:cNvSpPr>
          <p:nvPr>
            <p:ph type="title"/>
          </p:nvPr>
        </p:nvSpPr>
        <p:spPr/>
        <p:txBody>
          <a:bodyPr/>
          <a:lstStyle/>
          <a:p>
            <a:r>
              <a:rPr lang="en-US" dirty="0"/>
              <a:t>Measuring Youth Development</a:t>
            </a:r>
          </a:p>
        </p:txBody>
      </p:sp>
    </p:spTree>
    <p:extLst>
      <p:ext uri="{BB962C8B-B14F-4D97-AF65-F5344CB8AC3E}">
        <p14:creationId xmlns:p14="http://schemas.microsoft.com/office/powerpoint/2010/main" val="41423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Importance of Prevention</a:t>
            </a:r>
          </a:p>
        </p:txBody>
      </p:sp>
      <p:pic>
        <p:nvPicPr>
          <p:cNvPr id="2" name="Picture 1"/>
          <p:cNvPicPr>
            <a:picLocks noChangeAspect="1"/>
          </p:cNvPicPr>
          <p:nvPr/>
        </p:nvPicPr>
        <p:blipFill>
          <a:blip r:embed="rId3"/>
          <a:stretch>
            <a:fillRect/>
          </a:stretch>
        </p:blipFill>
        <p:spPr>
          <a:xfrm>
            <a:off x="335872" y="1203854"/>
            <a:ext cx="11550735" cy="1403880"/>
          </a:xfrm>
          <a:prstGeom prst="rect">
            <a:avLst/>
          </a:prstGeom>
        </p:spPr>
      </p:pic>
      <p:sp>
        <p:nvSpPr>
          <p:cNvPr id="5" name="TextBox 4"/>
          <p:cNvSpPr txBox="1"/>
          <p:nvPr/>
        </p:nvSpPr>
        <p:spPr>
          <a:xfrm>
            <a:off x="575733" y="2946400"/>
            <a:ext cx="11040534" cy="3539430"/>
          </a:xfrm>
          <a:prstGeom prst="rect">
            <a:avLst/>
          </a:prstGeom>
          <a:noFill/>
        </p:spPr>
        <p:txBody>
          <a:bodyPr wrap="square" rtlCol="0">
            <a:spAutoFit/>
          </a:bodyPr>
          <a:lstStyle/>
          <a:p>
            <a:pPr marL="457200" indent="-457200">
              <a:buClr>
                <a:schemeClr val="accent5"/>
              </a:buClr>
              <a:buFont typeface="Wingdings" panose="05000000000000000000" pitchFamily="2" charset="2"/>
              <a:buChar char="§"/>
            </a:pPr>
            <a:r>
              <a:rPr lang="en-US" sz="3200" b="1" dirty="0">
                <a:solidFill>
                  <a:schemeClr val="tx1">
                    <a:lumMod val="50000"/>
                  </a:schemeClr>
                </a:solidFill>
                <a:latin typeface="Century Gothic" panose="020B0502020202020204" pitchFamily="34" charset="0"/>
              </a:rPr>
              <a:t>Discussed continuum of care</a:t>
            </a:r>
          </a:p>
          <a:p>
            <a:pPr marL="457200" lvl="4" indent="-457200">
              <a:buClr>
                <a:schemeClr val="accent5"/>
              </a:buClr>
              <a:buFont typeface="Wingdings" panose="05000000000000000000" pitchFamily="2" charset="2"/>
              <a:buChar char="§"/>
            </a:pPr>
            <a:r>
              <a:rPr lang="en-US" sz="3200" b="1" dirty="0">
                <a:solidFill>
                  <a:schemeClr val="tx1">
                    <a:lumMod val="50000"/>
                  </a:schemeClr>
                </a:solidFill>
                <a:latin typeface="Century Gothic" panose="020B0502020202020204" pitchFamily="34" charset="0"/>
              </a:rPr>
              <a:t>Although differed by agency, general consensus that more efforts are needed in promotion and prevention</a:t>
            </a:r>
          </a:p>
          <a:p>
            <a:pPr marL="457200" lvl="4" indent="-457200">
              <a:buClr>
                <a:schemeClr val="accent5"/>
              </a:buClr>
              <a:buFont typeface="Wingdings" panose="05000000000000000000" pitchFamily="2" charset="2"/>
              <a:buChar char="§"/>
            </a:pPr>
            <a:r>
              <a:rPr lang="en-US" sz="3200" b="1" dirty="0">
                <a:solidFill>
                  <a:schemeClr val="tx1">
                    <a:lumMod val="50000"/>
                  </a:schemeClr>
                </a:solidFill>
                <a:latin typeface="Century Gothic" panose="020B0502020202020204" pitchFamily="34" charset="0"/>
              </a:rPr>
              <a:t>Potential to reach youth early to influence positive choices</a:t>
            </a:r>
          </a:p>
          <a:p>
            <a:pPr marL="457200" lvl="8" indent="-457200">
              <a:buClr>
                <a:schemeClr val="accent5"/>
              </a:buClr>
              <a:buFont typeface="Wingdings" panose="05000000000000000000" pitchFamily="2" charset="2"/>
              <a:buChar char="§"/>
            </a:pPr>
            <a:endParaRPr lang="en-US" sz="3200" b="1" dirty="0">
              <a:solidFill>
                <a:schemeClr val="tx1">
                  <a:lumMod val="50000"/>
                </a:schemeClr>
              </a:solidFill>
              <a:latin typeface="Century Gothic" panose="020B0502020202020204" pitchFamily="34" charset="0"/>
            </a:endParaRPr>
          </a:p>
        </p:txBody>
      </p:sp>
    </p:spTree>
    <p:extLst>
      <p:ext uri="{BB962C8B-B14F-4D97-AF65-F5344CB8AC3E}">
        <p14:creationId xmlns:p14="http://schemas.microsoft.com/office/powerpoint/2010/main" val="201410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rmAutofit/>
          </a:bodyPr>
          <a:lstStyle/>
          <a:p>
            <a:pPr marL="457200" indent="-457200">
              <a:buClr>
                <a:schemeClr val="accent5"/>
              </a:buClr>
              <a:buFont typeface="Wingdings" panose="05000000000000000000" pitchFamily="2" charset="2"/>
              <a:buChar char="§"/>
            </a:pPr>
            <a:r>
              <a:rPr lang="en-US" sz="3200" dirty="0">
                <a:solidFill>
                  <a:schemeClr val="bg1"/>
                </a:solidFill>
                <a:latin typeface="Century Gothic" panose="020B0502020202020204" pitchFamily="34" charset="0"/>
              </a:rPr>
              <a:t>Collectively agreed on importance of understanding youth-serving programs throughout the County</a:t>
            </a:r>
          </a:p>
          <a:p>
            <a:pPr marL="754380" lvl="3" indent="-457200">
              <a:buClr>
                <a:schemeClr val="accent5"/>
              </a:buClr>
            </a:pPr>
            <a:r>
              <a:rPr lang="en-US" sz="2400" dirty="0">
                <a:solidFill>
                  <a:schemeClr val="bg1"/>
                </a:solidFill>
                <a:latin typeface="Century Gothic" panose="020B0502020202020204" pitchFamily="34" charset="0"/>
              </a:rPr>
              <a:t>Bright Futures, United Way, Community Alliance for Safety and Peace</a:t>
            </a:r>
          </a:p>
          <a:p>
            <a:pPr marL="1211580" lvl="5" indent="-457200">
              <a:buClr>
                <a:schemeClr val="accent5"/>
              </a:buClr>
            </a:pPr>
            <a:r>
              <a:rPr lang="en-US" sz="2400" dirty="0">
                <a:solidFill>
                  <a:schemeClr val="bg1"/>
                </a:solidFill>
                <a:latin typeface="Century Gothic" panose="020B0502020202020204" pitchFamily="34" charset="0"/>
              </a:rPr>
              <a:t>Feedback from Children’s Council regarding key information to collect</a:t>
            </a:r>
          </a:p>
          <a:p>
            <a:pPr marL="754380" lvl="3" indent="-457200">
              <a:buClr>
                <a:schemeClr val="accent5"/>
              </a:buClr>
            </a:pPr>
            <a:r>
              <a:rPr lang="en-US" sz="2400" dirty="0">
                <a:solidFill>
                  <a:schemeClr val="bg1"/>
                </a:solidFill>
                <a:latin typeface="Century Gothic" panose="020B0502020202020204" pitchFamily="34" charset="0"/>
              </a:rPr>
              <a:t>Identified over 130 organizations to contact</a:t>
            </a:r>
          </a:p>
          <a:p>
            <a:pPr marL="754380" lvl="3" indent="-457200">
              <a:buClr>
                <a:schemeClr val="accent5"/>
              </a:buClr>
            </a:pPr>
            <a:r>
              <a:rPr lang="en-US" sz="2400" dirty="0">
                <a:solidFill>
                  <a:schemeClr val="bg1"/>
                </a:solidFill>
                <a:latin typeface="Century Gothic" panose="020B0502020202020204" pitchFamily="34" charset="0"/>
              </a:rPr>
              <a:t>Survey is currently being conducted</a:t>
            </a:r>
          </a:p>
          <a:p>
            <a:pPr marL="754380" lvl="3" indent="-457200">
              <a:buClr>
                <a:schemeClr val="accent5"/>
              </a:buClr>
            </a:pPr>
            <a:r>
              <a:rPr lang="en-US" sz="2400" dirty="0">
                <a:solidFill>
                  <a:schemeClr val="bg1"/>
                </a:solidFill>
                <a:latin typeface="Century Gothic" panose="020B0502020202020204" pitchFamily="34" charset="0"/>
              </a:rPr>
              <a:t>Plan to geo-map to reveal overlap and underserved communities </a:t>
            </a:r>
          </a:p>
        </p:txBody>
      </p:sp>
      <p:sp>
        <p:nvSpPr>
          <p:cNvPr id="3" name="Title 2"/>
          <p:cNvSpPr>
            <a:spLocks noGrp="1"/>
          </p:cNvSpPr>
          <p:nvPr>
            <p:ph type="title"/>
          </p:nvPr>
        </p:nvSpPr>
        <p:spPr/>
        <p:txBody>
          <a:bodyPr/>
          <a:lstStyle/>
          <a:p>
            <a:r>
              <a:rPr lang="en-US" dirty="0"/>
              <a:t>Inventory of Youth Serving Programs</a:t>
            </a:r>
          </a:p>
        </p:txBody>
      </p:sp>
      <p:pic>
        <p:nvPicPr>
          <p:cNvPr id="5" name="Shape 258">
            <a:extLst>
              <a:ext uri="{FF2B5EF4-FFF2-40B4-BE49-F238E27FC236}">
                <a16:creationId xmlns:a16="http://schemas.microsoft.com/office/drawing/2014/main" id="{EF20E11C-0CEF-4AEA-92CB-32E2263DF44D}"/>
              </a:ext>
            </a:extLst>
          </p:cNvPr>
          <p:cNvPicPr preferRelativeResize="0">
            <a:picLocks noChangeAspect="1"/>
          </p:cNvPicPr>
          <p:nvPr/>
        </p:nvPicPr>
        <p:blipFill rotWithShape="1">
          <a:blip r:embed="rId3">
            <a:alphaModFix/>
          </a:blip>
          <a:srcRect/>
          <a:stretch/>
        </p:blipFill>
        <p:spPr>
          <a:xfrm>
            <a:off x="59965" y="6109619"/>
            <a:ext cx="2502058" cy="710384"/>
          </a:xfrm>
          <a:prstGeom prst="rect">
            <a:avLst/>
          </a:prstGeom>
          <a:noFill/>
          <a:ln>
            <a:noFill/>
          </a:ln>
        </p:spPr>
      </p:pic>
    </p:spTree>
    <p:extLst>
      <p:ext uri="{BB962C8B-B14F-4D97-AF65-F5344CB8AC3E}">
        <p14:creationId xmlns:p14="http://schemas.microsoft.com/office/powerpoint/2010/main" val="290771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rmAutofit lnSpcReduction="10000"/>
          </a:bodyPr>
          <a:lstStyle/>
          <a:p>
            <a:pPr marL="457200" indent="-457200">
              <a:buClr>
                <a:schemeClr val="accent5"/>
              </a:buClr>
              <a:buFont typeface="Wingdings" panose="05000000000000000000" pitchFamily="2" charset="2"/>
              <a:buChar char="§"/>
            </a:pPr>
            <a:r>
              <a:rPr lang="en-US" sz="3200" dirty="0">
                <a:solidFill>
                  <a:schemeClr val="bg1"/>
                </a:solidFill>
                <a:latin typeface="Century Gothic" panose="020B0502020202020204" pitchFamily="34" charset="0"/>
              </a:rPr>
              <a:t>Discussed ways to support “promotion” and “prevention” through existing youth programs</a:t>
            </a:r>
          </a:p>
          <a:p>
            <a:pPr marL="457200" indent="-457200">
              <a:buClr>
                <a:schemeClr val="accent5"/>
              </a:buClr>
              <a:buFont typeface="Wingdings" panose="05000000000000000000" pitchFamily="2" charset="2"/>
              <a:buChar char="§"/>
            </a:pPr>
            <a:r>
              <a:rPr lang="en-US" sz="3200" dirty="0">
                <a:solidFill>
                  <a:schemeClr val="bg1"/>
                </a:solidFill>
                <a:latin typeface="Century Gothic" panose="020B0502020202020204" pitchFamily="34" charset="0"/>
              </a:rPr>
              <a:t>Suggestions to address funding and talent needs</a:t>
            </a:r>
          </a:p>
          <a:p>
            <a:pPr marL="973836" lvl="4" indent="-457200">
              <a:buClr>
                <a:schemeClr val="accent5"/>
              </a:buClr>
            </a:pPr>
            <a:r>
              <a:rPr lang="en-US" sz="2400" dirty="0">
                <a:solidFill>
                  <a:schemeClr val="bg1"/>
                </a:solidFill>
                <a:latin typeface="Century Gothic" panose="020B0502020202020204" pitchFamily="34" charset="0"/>
              </a:rPr>
              <a:t>Professional association</a:t>
            </a:r>
          </a:p>
          <a:p>
            <a:pPr marL="973836" lvl="4" indent="-457200">
              <a:buClr>
                <a:schemeClr val="accent5"/>
              </a:buClr>
            </a:pPr>
            <a:r>
              <a:rPr lang="en-US" sz="2400" dirty="0">
                <a:solidFill>
                  <a:schemeClr val="bg1"/>
                </a:solidFill>
                <a:latin typeface="Century Gothic" panose="020B0502020202020204" pitchFamily="34" charset="0"/>
              </a:rPr>
              <a:t>Shared services</a:t>
            </a:r>
          </a:p>
          <a:p>
            <a:pPr marL="1467612" lvl="6" indent="-457200">
              <a:buClr>
                <a:schemeClr val="accent5"/>
              </a:buClr>
            </a:pPr>
            <a:r>
              <a:rPr lang="en-US" sz="2400" dirty="0">
                <a:solidFill>
                  <a:schemeClr val="bg1"/>
                </a:solidFill>
                <a:latin typeface="Century Gothic" panose="020B0502020202020204" pitchFamily="34" charset="0"/>
              </a:rPr>
              <a:t>Support departments shared by multiple youth serving programs (e.g. recruiting, hiring, evaluation, staff training, etc.)</a:t>
            </a:r>
          </a:p>
          <a:p>
            <a:pPr marL="516636" lvl="2" indent="-457200">
              <a:buClr>
                <a:schemeClr val="accent5"/>
              </a:buClr>
            </a:pPr>
            <a:r>
              <a:rPr lang="en-US" sz="3200" b="1" dirty="0">
                <a:solidFill>
                  <a:schemeClr val="bg1"/>
                </a:solidFill>
                <a:latin typeface="Century Gothic" panose="020B0502020202020204" pitchFamily="34" charset="0"/>
              </a:rPr>
              <a:t>Outside Support </a:t>
            </a:r>
          </a:p>
          <a:p>
            <a:pPr marL="973836" lvl="4" indent="-457200">
              <a:buClr>
                <a:schemeClr val="accent5"/>
              </a:buClr>
            </a:pPr>
            <a:r>
              <a:rPr lang="en-US" sz="2400" dirty="0">
                <a:solidFill>
                  <a:schemeClr val="bg1"/>
                </a:solidFill>
                <a:latin typeface="Century Gothic" panose="020B0502020202020204" pitchFamily="34" charset="0"/>
              </a:rPr>
              <a:t>Support learning from in school programs (e.g. tiered intervention for trauma, PBIS, etc.)</a:t>
            </a:r>
          </a:p>
          <a:p>
            <a:pPr marL="973836" lvl="4" indent="-457200">
              <a:buClr>
                <a:schemeClr val="accent5"/>
              </a:buClr>
            </a:pPr>
            <a:r>
              <a:rPr lang="en-US" sz="2400" dirty="0">
                <a:solidFill>
                  <a:schemeClr val="bg1"/>
                </a:solidFill>
                <a:latin typeface="Century Gothic" panose="020B0502020202020204" pitchFamily="34" charset="0"/>
              </a:rPr>
              <a:t>“Warm referral” system</a:t>
            </a:r>
          </a:p>
          <a:p>
            <a:pPr marL="1467612" lvl="6" indent="-457200">
              <a:buClr>
                <a:schemeClr val="accent5"/>
              </a:buClr>
            </a:pPr>
            <a:r>
              <a:rPr lang="en-US" sz="2400" dirty="0">
                <a:solidFill>
                  <a:schemeClr val="bg1"/>
                </a:solidFill>
                <a:latin typeface="Century Gothic" panose="020B0502020202020204" pitchFamily="34" charset="0"/>
              </a:rPr>
              <a:t>Possibly United Way’s 2-1-1</a:t>
            </a:r>
          </a:p>
        </p:txBody>
      </p:sp>
      <p:sp>
        <p:nvSpPr>
          <p:cNvPr id="3" name="Title 2"/>
          <p:cNvSpPr>
            <a:spLocks noGrp="1"/>
          </p:cNvSpPr>
          <p:nvPr>
            <p:ph type="title"/>
          </p:nvPr>
        </p:nvSpPr>
        <p:spPr/>
        <p:txBody>
          <a:bodyPr/>
          <a:lstStyle/>
          <a:p>
            <a:r>
              <a:rPr lang="en-US" dirty="0"/>
              <a:t>Potential Vision for the Future</a:t>
            </a:r>
          </a:p>
        </p:txBody>
      </p:sp>
    </p:spTree>
    <p:extLst>
      <p:ext uri="{BB962C8B-B14F-4D97-AF65-F5344CB8AC3E}">
        <p14:creationId xmlns:p14="http://schemas.microsoft.com/office/powerpoint/2010/main" val="27750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US" sz="4400" b="1" i="0" u="none" strike="noStrike" cap="none" dirty="0">
                <a:solidFill>
                  <a:srgbClr val="38761D"/>
                </a:solidFill>
              </a:rPr>
              <a:t>Guiding </a:t>
            </a:r>
            <a:r>
              <a:rPr lang="es-US" sz="4400" b="1" i="0" u="none" strike="noStrike" cap="none" dirty="0" err="1">
                <a:solidFill>
                  <a:srgbClr val="38761D"/>
                </a:solidFill>
              </a:rPr>
              <a:t>Principles</a:t>
            </a:r>
            <a:endParaRPr sz="4400" b="1" i="0" u="none" strike="noStrike" cap="none" dirty="0">
              <a:solidFill>
                <a:srgbClr val="38761D"/>
              </a:solidFill>
            </a:endParaRPr>
          </a:p>
        </p:txBody>
      </p:sp>
      <p:grpSp>
        <p:nvGrpSpPr>
          <p:cNvPr id="112" name="Google Shape;112;p15"/>
          <p:cNvGrpSpPr/>
          <p:nvPr/>
        </p:nvGrpSpPr>
        <p:grpSpPr>
          <a:xfrm>
            <a:off x="839614" y="1792645"/>
            <a:ext cx="10910719" cy="3992943"/>
            <a:chOff x="1414" y="570644"/>
            <a:chExt cx="10910719" cy="3992943"/>
          </a:xfrm>
        </p:grpSpPr>
        <p:sp>
          <p:nvSpPr>
            <p:cNvPr id="113" name="Google Shape;113;p15"/>
            <p:cNvSpPr/>
            <p:nvPr/>
          </p:nvSpPr>
          <p:spPr>
            <a:xfrm rot="5400000">
              <a:off x="402837" y="2370222"/>
              <a:ext cx="1209145" cy="2011991"/>
            </a:xfrm>
            <a:prstGeom prst="corner">
              <a:avLst>
                <a:gd name="adj1" fmla="val 16120"/>
                <a:gd name="adj2" fmla="val 16110"/>
              </a:avLst>
            </a:prstGeom>
            <a:solidFill>
              <a:srgbClr val="9EC837"/>
            </a:solidFill>
            <a:ln w="12700" cap="flat" cmpd="sng">
              <a:solidFill>
                <a:srgbClr val="9EC837"/>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5"/>
            <p:cNvSpPr/>
            <p:nvPr/>
          </p:nvSpPr>
          <p:spPr>
            <a:xfrm>
              <a:off x="201001" y="2971374"/>
              <a:ext cx="1816437" cy="15922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5"/>
            <p:cNvSpPr txBox="1"/>
            <p:nvPr/>
          </p:nvSpPr>
          <p:spPr>
            <a:xfrm>
              <a:off x="201001" y="2971374"/>
              <a:ext cx="1816437" cy="1592213"/>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dk1"/>
                </a:buClr>
                <a:buSzPts val="1800"/>
                <a:buFont typeface="Calibri"/>
                <a:buNone/>
              </a:pPr>
              <a:r>
                <a:rPr lang="es-US" sz="1800" b="1" i="0" u="none" strike="noStrike" cap="none">
                  <a:solidFill>
                    <a:schemeClr val="dk1"/>
                  </a:solidFill>
                  <a:latin typeface="Calibri"/>
                  <a:ea typeface="Calibri"/>
                  <a:cs typeface="Calibri"/>
                  <a:sym typeface="Calibri"/>
                </a:rPr>
                <a:t>Collaborative</a:t>
              </a:r>
              <a:endParaRPr sz="1800" b="1" i="0" u="none" strike="noStrike" cap="none">
                <a:solidFill>
                  <a:schemeClr val="dk1"/>
                </a:solidFill>
                <a:latin typeface="Calibri"/>
                <a:ea typeface="Calibri"/>
                <a:cs typeface="Calibri"/>
                <a:sym typeface="Calibri"/>
              </a:endParaRPr>
            </a:p>
          </p:txBody>
        </p:sp>
        <p:sp>
          <p:nvSpPr>
            <p:cNvPr id="116" name="Google Shape;116;p15"/>
            <p:cNvSpPr/>
            <p:nvPr/>
          </p:nvSpPr>
          <p:spPr>
            <a:xfrm>
              <a:off x="1674714" y="2222097"/>
              <a:ext cx="342723" cy="342723"/>
            </a:xfrm>
            <a:prstGeom prst="triangle">
              <a:avLst>
                <a:gd name="adj" fmla="val 100000"/>
              </a:avLst>
            </a:prstGeom>
            <a:solidFill>
              <a:srgbClr val="9EC837"/>
            </a:solidFill>
            <a:ln w="12700" cap="flat" cmpd="sng">
              <a:solidFill>
                <a:srgbClr val="9EC837"/>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5"/>
            <p:cNvSpPr/>
            <p:nvPr/>
          </p:nvSpPr>
          <p:spPr>
            <a:xfrm rot="5400000">
              <a:off x="2626511" y="1819972"/>
              <a:ext cx="1209145" cy="2011991"/>
            </a:xfrm>
            <a:prstGeom prst="corner">
              <a:avLst>
                <a:gd name="adj1" fmla="val 16120"/>
                <a:gd name="adj2" fmla="val 16110"/>
              </a:avLst>
            </a:prstGeom>
            <a:solidFill>
              <a:srgbClr val="E9442E"/>
            </a:solidFill>
            <a:ln w="12700" cap="flat" cmpd="sng">
              <a:solidFill>
                <a:srgbClr val="E9442E"/>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5"/>
            <p:cNvSpPr/>
            <p:nvPr/>
          </p:nvSpPr>
          <p:spPr>
            <a:xfrm>
              <a:off x="2424674" y="2421124"/>
              <a:ext cx="1816437" cy="15922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5"/>
            <p:cNvSpPr txBox="1"/>
            <p:nvPr/>
          </p:nvSpPr>
          <p:spPr>
            <a:xfrm>
              <a:off x="2424674" y="2421124"/>
              <a:ext cx="1816437" cy="1592213"/>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dk1"/>
                </a:buClr>
                <a:buSzPts val="1800"/>
                <a:buFont typeface="Calibri"/>
                <a:buNone/>
              </a:pPr>
              <a:r>
                <a:rPr lang="es-US" sz="1800" b="1" i="0" u="none" strike="noStrike" cap="none">
                  <a:solidFill>
                    <a:schemeClr val="dk1"/>
                  </a:solidFill>
                  <a:latin typeface="Calibri"/>
                  <a:ea typeface="Calibri"/>
                  <a:cs typeface="Calibri"/>
                  <a:sym typeface="Calibri"/>
                </a:rPr>
                <a:t>Comprehensive, Coordinated and Integrated </a:t>
              </a:r>
              <a:endParaRPr sz="1800" b="1" i="0" u="none" strike="noStrike" cap="none">
                <a:solidFill>
                  <a:schemeClr val="dk1"/>
                </a:solidFill>
                <a:latin typeface="Calibri"/>
                <a:ea typeface="Calibri"/>
                <a:cs typeface="Calibri"/>
                <a:sym typeface="Calibri"/>
              </a:endParaRPr>
            </a:p>
          </p:txBody>
        </p:sp>
        <p:sp>
          <p:nvSpPr>
            <p:cNvPr id="120" name="Google Shape;120;p15"/>
            <p:cNvSpPr/>
            <p:nvPr/>
          </p:nvSpPr>
          <p:spPr>
            <a:xfrm>
              <a:off x="3898387" y="1671847"/>
              <a:ext cx="342723" cy="342723"/>
            </a:xfrm>
            <a:prstGeom prst="triangle">
              <a:avLst>
                <a:gd name="adj" fmla="val 100000"/>
              </a:avLst>
            </a:prstGeom>
            <a:solidFill>
              <a:srgbClr val="E9442E"/>
            </a:solidFill>
            <a:ln w="12700" cap="flat" cmpd="sng">
              <a:solidFill>
                <a:srgbClr val="E9442E"/>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5"/>
            <p:cNvSpPr/>
            <p:nvPr/>
          </p:nvSpPr>
          <p:spPr>
            <a:xfrm rot="5400000">
              <a:off x="4850185" y="1269721"/>
              <a:ext cx="1209145" cy="2011991"/>
            </a:xfrm>
            <a:prstGeom prst="corner">
              <a:avLst>
                <a:gd name="adj1" fmla="val 16120"/>
                <a:gd name="adj2" fmla="val 16110"/>
              </a:avLst>
            </a:prstGeom>
            <a:solidFill>
              <a:srgbClr val="6DC7ED"/>
            </a:solidFill>
            <a:ln w="12700" cap="flat" cmpd="sng">
              <a:solidFill>
                <a:srgbClr val="6DC7E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5"/>
            <p:cNvSpPr/>
            <p:nvPr/>
          </p:nvSpPr>
          <p:spPr>
            <a:xfrm>
              <a:off x="4648348" y="1870873"/>
              <a:ext cx="1816437" cy="15922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5"/>
            <p:cNvSpPr txBox="1"/>
            <p:nvPr/>
          </p:nvSpPr>
          <p:spPr>
            <a:xfrm>
              <a:off x="4648348" y="1870873"/>
              <a:ext cx="1816437" cy="1592213"/>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dk1"/>
                </a:buClr>
                <a:buSzPts val="1800"/>
                <a:buFont typeface="Calibri"/>
                <a:buNone/>
              </a:pPr>
              <a:r>
                <a:rPr lang="es-US" sz="1800" b="1" i="0" u="none" strike="noStrike" cap="none">
                  <a:solidFill>
                    <a:schemeClr val="dk1"/>
                  </a:solidFill>
                  <a:latin typeface="Calibri"/>
                  <a:ea typeface="Calibri"/>
                  <a:cs typeface="Calibri"/>
                  <a:sym typeface="Calibri"/>
                </a:rPr>
                <a:t>Family Centered and Family Driven </a:t>
              </a:r>
              <a:endParaRPr sz="1800" b="1" i="0" u="none" strike="noStrike" cap="none">
                <a:solidFill>
                  <a:schemeClr val="dk1"/>
                </a:solidFill>
                <a:latin typeface="Calibri"/>
                <a:ea typeface="Calibri"/>
                <a:cs typeface="Calibri"/>
                <a:sym typeface="Calibri"/>
              </a:endParaRPr>
            </a:p>
          </p:txBody>
        </p:sp>
        <p:sp>
          <p:nvSpPr>
            <p:cNvPr id="124" name="Google Shape;124;p15"/>
            <p:cNvSpPr/>
            <p:nvPr/>
          </p:nvSpPr>
          <p:spPr>
            <a:xfrm>
              <a:off x="6122061" y="1121596"/>
              <a:ext cx="342723" cy="342723"/>
            </a:xfrm>
            <a:prstGeom prst="triangle">
              <a:avLst>
                <a:gd name="adj" fmla="val 100000"/>
              </a:avLst>
            </a:prstGeom>
            <a:solidFill>
              <a:srgbClr val="6DC7ED"/>
            </a:solidFill>
            <a:ln w="12700" cap="flat" cmpd="sng">
              <a:solidFill>
                <a:srgbClr val="6DC7E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rot="5400000">
              <a:off x="7073858" y="719471"/>
              <a:ext cx="1209145" cy="2011991"/>
            </a:xfrm>
            <a:prstGeom prst="corner">
              <a:avLst>
                <a:gd name="adj1" fmla="val 16120"/>
                <a:gd name="adj2" fmla="val 16110"/>
              </a:avLst>
            </a:prstGeom>
            <a:solidFill>
              <a:srgbClr val="F39E31"/>
            </a:solidFill>
            <a:ln w="12700" cap="flat" cmpd="sng">
              <a:solidFill>
                <a:srgbClr val="F39E3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5"/>
            <p:cNvSpPr/>
            <p:nvPr/>
          </p:nvSpPr>
          <p:spPr>
            <a:xfrm>
              <a:off x="6872022" y="1320623"/>
              <a:ext cx="1816437" cy="15922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5"/>
            <p:cNvSpPr txBox="1"/>
            <p:nvPr/>
          </p:nvSpPr>
          <p:spPr>
            <a:xfrm>
              <a:off x="6872025" y="1320624"/>
              <a:ext cx="1908600" cy="1592100"/>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dk1"/>
                </a:buClr>
                <a:buSzPts val="1800"/>
                <a:buFont typeface="Calibri"/>
                <a:buNone/>
              </a:pPr>
              <a:r>
                <a:rPr lang="es-US" sz="1800" b="1" i="0" u="none" strike="noStrike" cap="none">
                  <a:solidFill>
                    <a:schemeClr val="dk1"/>
                  </a:solidFill>
                  <a:latin typeface="Calibri"/>
                  <a:ea typeface="Calibri"/>
                  <a:cs typeface="Calibri"/>
                  <a:sym typeface="Calibri"/>
                </a:rPr>
                <a:t>Community Based &amp; Community Driven </a:t>
              </a:r>
              <a:endParaRPr sz="1800" b="1" i="0" u="none" strike="noStrike" cap="none">
                <a:solidFill>
                  <a:schemeClr val="dk1"/>
                </a:solidFill>
                <a:latin typeface="Calibri"/>
                <a:ea typeface="Calibri"/>
                <a:cs typeface="Calibri"/>
                <a:sym typeface="Calibri"/>
              </a:endParaRPr>
            </a:p>
          </p:txBody>
        </p:sp>
        <p:sp>
          <p:nvSpPr>
            <p:cNvPr id="128" name="Google Shape;128;p15"/>
            <p:cNvSpPr/>
            <p:nvPr/>
          </p:nvSpPr>
          <p:spPr>
            <a:xfrm>
              <a:off x="8345735" y="571346"/>
              <a:ext cx="342723" cy="342723"/>
            </a:xfrm>
            <a:prstGeom prst="triangle">
              <a:avLst>
                <a:gd name="adj" fmla="val 100000"/>
              </a:avLst>
            </a:prstGeom>
            <a:solidFill>
              <a:srgbClr val="F39E31"/>
            </a:solidFill>
            <a:ln w="12700" cap="flat" cmpd="sng">
              <a:solidFill>
                <a:srgbClr val="F39E3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rot="5400000">
              <a:off x="9297532" y="169221"/>
              <a:ext cx="1209145" cy="2011991"/>
            </a:xfrm>
            <a:prstGeom prst="corner">
              <a:avLst>
                <a:gd name="adj1" fmla="val 16120"/>
                <a:gd name="adj2" fmla="val 16110"/>
              </a:avLst>
            </a:prstGeom>
            <a:solidFill>
              <a:srgbClr val="9EC837"/>
            </a:solidFill>
            <a:ln w="12700" cap="flat" cmpd="sng">
              <a:solidFill>
                <a:srgbClr val="9EC837"/>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9095696" y="770373"/>
              <a:ext cx="1816437" cy="15922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txBox="1"/>
            <p:nvPr/>
          </p:nvSpPr>
          <p:spPr>
            <a:xfrm>
              <a:off x="9095696" y="770373"/>
              <a:ext cx="1816437" cy="1592213"/>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dk1"/>
                </a:buClr>
                <a:buSzPts val="1800"/>
                <a:buFont typeface="Calibri"/>
                <a:buNone/>
              </a:pPr>
              <a:r>
                <a:rPr lang="es-US" sz="1800" b="1" i="0" u="none" strike="noStrike" cap="none">
                  <a:solidFill>
                    <a:schemeClr val="dk1"/>
                  </a:solidFill>
                  <a:latin typeface="Calibri"/>
                  <a:ea typeface="Calibri"/>
                  <a:cs typeface="Calibri"/>
                  <a:sym typeface="Calibri"/>
                </a:rPr>
                <a:t>Outcomes  Oriented </a:t>
              </a:r>
              <a:endParaRPr sz="1800" b="1" i="0" u="none" strike="noStrike" cap="none">
                <a:solidFill>
                  <a:schemeClr val="dk1"/>
                </a:solidFill>
                <a:latin typeface="Calibri"/>
                <a:ea typeface="Calibri"/>
                <a:cs typeface="Calibri"/>
                <a:sym typeface="Calibri"/>
              </a:endParaRPr>
            </a:p>
          </p:txBody>
        </p:sp>
      </p:grpSp>
      <p:pic>
        <p:nvPicPr>
          <p:cNvPr id="132" name="Google Shape;132;p15"/>
          <p:cNvPicPr preferRelativeResize="0"/>
          <p:nvPr/>
        </p:nvPicPr>
        <p:blipFill rotWithShape="1">
          <a:blip r:embed="rId3">
            <a:alphaModFix/>
          </a:blip>
          <a:srcRect/>
          <a:stretch/>
        </p:blipFill>
        <p:spPr>
          <a:xfrm>
            <a:off x="8401050" y="5685098"/>
            <a:ext cx="3790950" cy="1076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36"/>
        <p:cNvGrpSpPr/>
        <p:nvPr/>
      </p:nvGrpSpPr>
      <p:grpSpPr>
        <a:xfrm>
          <a:off x="0" y="0"/>
          <a:ext cx="0" cy="0"/>
          <a:chOff x="0" y="0"/>
          <a:chExt cx="0" cy="0"/>
        </a:xfrm>
      </p:grpSpPr>
      <p:sp>
        <p:nvSpPr>
          <p:cNvPr id="337" name="Google Shape;337;p30"/>
          <p:cNvSpPr txBox="1">
            <a:spLocks noGrp="1"/>
          </p:cNvSpPr>
          <p:nvPr>
            <p:ph type="ctrTitle"/>
          </p:nvPr>
        </p:nvSpPr>
        <p:spPr>
          <a:xfrm>
            <a:off x="3105149" y="605979"/>
            <a:ext cx="5267325" cy="8608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4"/>
              </a:buClr>
              <a:buSzPts val="5400"/>
              <a:buFont typeface="Calibri"/>
              <a:buNone/>
            </a:pPr>
            <a:br>
              <a:rPr lang="es-US" sz="4860" b="1" dirty="0">
                <a:solidFill>
                  <a:schemeClr val="accent4"/>
                </a:solidFill>
              </a:rPr>
            </a:br>
            <a:r>
              <a:rPr lang="es-US" sz="4860" b="1" dirty="0" err="1"/>
              <a:t>Thank</a:t>
            </a:r>
            <a:r>
              <a:rPr lang="es-US" sz="4860" b="1" dirty="0"/>
              <a:t> </a:t>
            </a:r>
            <a:r>
              <a:rPr lang="es-US" sz="4860" b="1" dirty="0" err="1"/>
              <a:t>you</a:t>
            </a:r>
            <a:r>
              <a:rPr lang="es-US" sz="4860" b="1" dirty="0"/>
              <a:t>! </a:t>
            </a:r>
            <a:endParaRPr sz="4860" b="1" dirty="0"/>
          </a:p>
        </p:txBody>
      </p:sp>
      <p:pic>
        <p:nvPicPr>
          <p:cNvPr id="338" name="Google Shape;338;p30"/>
          <p:cNvPicPr preferRelativeResize="0"/>
          <p:nvPr/>
        </p:nvPicPr>
        <p:blipFill rotWithShape="1">
          <a:blip r:embed="rId3">
            <a:alphaModFix/>
          </a:blip>
          <a:srcRect t="-168" b="30051"/>
          <a:stretch/>
        </p:blipFill>
        <p:spPr>
          <a:xfrm>
            <a:off x="2705100" y="1991276"/>
            <a:ext cx="6353175" cy="3257760"/>
          </a:xfrm>
          <a:prstGeom prst="rect">
            <a:avLst/>
          </a:prstGeom>
          <a:noFill/>
          <a:ln>
            <a:noFill/>
          </a:ln>
        </p:spPr>
      </p:pic>
      <p:pic>
        <p:nvPicPr>
          <p:cNvPr id="341" name="Google Shape;341;p30"/>
          <p:cNvPicPr preferRelativeResize="0"/>
          <p:nvPr/>
        </p:nvPicPr>
        <p:blipFill rotWithShape="1">
          <a:blip r:embed="rId4">
            <a:alphaModFix/>
          </a:blip>
          <a:srcRect/>
          <a:stretch/>
        </p:blipFill>
        <p:spPr>
          <a:xfrm>
            <a:off x="0" y="5773462"/>
            <a:ext cx="3790950" cy="1076325"/>
          </a:xfrm>
          <a:prstGeom prst="rect">
            <a:avLst/>
          </a:prstGeom>
          <a:noFill/>
          <a:ln>
            <a:noFill/>
          </a:ln>
        </p:spPr>
      </p:pic>
      <p:pic>
        <p:nvPicPr>
          <p:cNvPr id="342" name="Google Shape;342;p30"/>
          <p:cNvPicPr preferRelativeResize="0"/>
          <p:nvPr/>
        </p:nvPicPr>
        <p:blipFill rotWithShape="1">
          <a:blip r:embed="rId5">
            <a:alphaModFix/>
          </a:blip>
          <a:srcRect/>
          <a:stretch/>
        </p:blipFill>
        <p:spPr>
          <a:xfrm>
            <a:off x="6762537" y="5773462"/>
            <a:ext cx="4866959" cy="109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38200" y="42418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s-US" b="1" dirty="0" err="1">
                <a:solidFill>
                  <a:srgbClr val="488447"/>
                </a:solidFill>
              </a:rPr>
              <a:t>Previous</a:t>
            </a:r>
            <a:r>
              <a:rPr lang="es-US" b="1" dirty="0">
                <a:solidFill>
                  <a:srgbClr val="488447"/>
                </a:solidFill>
              </a:rPr>
              <a:t> </a:t>
            </a:r>
            <a:r>
              <a:rPr lang="es-US" b="1" dirty="0" err="1">
                <a:solidFill>
                  <a:srgbClr val="488447"/>
                </a:solidFill>
              </a:rPr>
              <a:t>Initiatives</a:t>
            </a:r>
            <a:r>
              <a:rPr lang="es-US" b="1" dirty="0">
                <a:solidFill>
                  <a:srgbClr val="488447"/>
                </a:solidFill>
              </a:rPr>
              <a:t> and </a:t>
            </a:r>
            <a:r>
              <a:rPr lang="es-US" b="1" dirty="0" err="1">
                <a:solidFill>
                  <a:srgbClr val="488447"/>
                </a:solidFill>
              </a:rPr>
              <a:t>Areas</a:t>
            </a:r>
            <a:r>
              <a:rPr lang="es-US" b="1" dirty="0">
                <a:solidFill>
                  <a:srgbClr val="488447"/>
                </a:solidFill>
              </a:rPr>
              <a:t> </a:t>
            </a:r>
            <a:r>
              <a:rPr lang="es-US" b="1" dirty="0" err="1">
                <a:solidFill>
                  <a:srgbClr val="488447"/>
                </a:solidFill>
              </a:rPr>
              <a:t>of</a:t>
            </a:r>
            <a:r>
              <a:rPr lang="es-US" b="1" dirty="0">
                <a:solidFill>
                  <a:srgbClr val="488447"/>
                </a:solidFill>
              </a:rPr>
              <a:t> Focus</a:t>
            </a:r>
            <a:endParaRPr b="1" dirty="0">
              <a:solidFill>
                <a:srgbClr val="488447"/>
              </a:solidFill>
            </a:endParaRPr>
          </a:p>
        </p:txBody>
      </p:sp>
      <p:grpSp>
        <p:nvGrpSpPr>
          <p:cNvPr id="138" name="Google Shape;138;p16"/>
          <p:cNvGrpSpPr/>
          <p:nvPr/>
        </p:nvGrpSpPr>
        <p:grpSpPr>
          <a:xfrm>
            <a:off x="1244179" y="1637687"/>
            <a:ext cx="9690521" cy="3664940"/>
            <a:chOff x="7834" y="61853"/>
            <a:chExt cx="8899729" cy="3747254"/>
          </a:xfrm>
        </p:grpSpPr>
        <p:sp>
          <p:nvSpPr>
            <p:cNvPr id="139" name="Google Shape;139;p16"/>
            <p:cNvSpPr/>
            <p:nvPr/>
          </p:nvSpPr>
          <p:spPr>
            <a:xfrm>
              <a:off x="7835" y="61853"/>
              <a:ext cx="2342033" cy="1405220"/>
            </a:xfrm>
            <a:prstGeom prst="roundRect">
              <a:avLst>
                <a:gd name="adj" fmla="val 10000"/>
              </a:avLst>
            </a:prstGeom>
            <a:solidFill>
              <a:srgbClr val="9EC837"/>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6"/>
            <p:cNvSpPr txBox="1"/>
            <p:nvPr/>
          </p:nvSpPr>
          <p:spPr>
            <a:xfrm>
              <a:off x="62045" y="114709"/>
              <a:ext cx="2259719" cy="1322906"/>
            </a:xfrm>
            <a:prstGeom prst="rect">
              <a:avLst/>
            </a:prstGeom>
            <a:solidFill>
              <a:srgbClr val="9EC837"/>
            </a:solidFill>
            <a:ln w="9525" cap="flat" cmpd="sng">
              <a:solidFill>
                <a:srgbClr val="9EC83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Calibri"/>
                <a:buNone/>
              </a:pPr>
              <a:r>
                <a:rPr lang="es-US" sz="2400" b="1" i="0" u="none" strike="noStrike" cap="none">
                  <a:solidFill>
                    <a:srgbClr val="000000"/>
                  </a:solidFill>
                  <a:latin typeface="Calibri"/>
                  <a:ea typeface="Calibri"/>
                  <a:cs typeface="Calibri"/>
                  <a:sym typeface="Calibri"/>
                </a:rPr>
                <a:t>All Kids, </a:t>
              </a:r>
              <a:r>
                <a:rPr lang="es-US" sz="2400" b="1" i="1" u="none" strike="noStrike" cap="none">
                  <a:solidFill>
                    <a:srgbClr val="000000"/>
                  </a:solidFill>
                  <a:latin typeface="Calibri"/>
                  <a:ea typeface="Calibri"/>
                  <a:cs typeface="Calibri"/>
                  <a:sym typeface="Calibri"/>
                </a:rPr>
                <a:t>Our </a:t>
              </a:r>
              <a:r>
                <a:rPr lang="es-US" sz="2400" b="1" i="0" u="none" strike="noStrike" cap="none">
                  <a:solidFill>
                    <a:srgbClr val="000000"/>
                  </a:solidFill>
                  <a:latin typeface="Calibri"/>
                  <a:ea typeface="Calibri"/>
                  <a:cs typeface="Calibri"/>
                  <a:sym typeface="Calibri"/>
                </a:rPr>
                <a:t>KIds</a:t>
              </a:r>
              <a:endParaRPr sz="2400" b="1" i="0" u="none" strike="noStrike" cap="none">
                <a:solidFill>
                  <a:srgbClr val="000000"/>
                </a:solidFill>
                <a:latin typeface="Calibri"/>
                <a:ea typeface="Calibri"/>
                <a:cs typeface="Calibri"/>
                <a:sym typeface="Calibri"/>
              </a:endParaRPr>
            </a:p>
          </p:txBody>
        </p:sp>
        <p:sp>
          <p:nvSpPr>
            <p:cNvPr id="142" name="Google Shape;142;p16"/>
            <p:cNvSpPr/>
            <p:nvPr/>
          </p:nvSpPr>
          <p:spPr>
            <a:xfrm>
              <a:off x="3286683" y="61853"/>
              <a:ext cx="2342033" cy="1405220"/>
            </a:xfrm>
            <a:prstGeom prst="roundRect">
              <a:avLst>
                <a:gd name="adj" fmla="val 10000"/>
              </a:avLst>
            </a:prstGeom>
            <a:solidFill>
              <a:srgbClr val="6DC7ED"/>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6"/>
            <p:cNvSpPr txBox="1"/>
            <p:nvPr/>
          </p:nvSpPr>
          <p:spPr>
            <a:xfrm>
              <a:off x="3327840" y="103010"/>
              <a:ext cx="2259719" cy="1322906"/>
            </a:xfrm>
            <a:prstGeom prst="rect">
              <a:avLst/>
            </a:prstGeom>
            <a:solidFill>
              <a:srgbClr val="6DC7ED"/>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Calibri"/>
                <a:buNone/>
              </a:pPr>
              <a:r>
                <a:rPr lang="es-US" sz="2400" b="1" i="0" u="none" strike="noStrike" cap="none">
                  <a:solidFill>
                    <a:srgbClr val="000000"/>
                  </a:solidFill>
                  <a:latin typeface="Calibri"/>
                  <a:ea typeface="Calibri"/>
                  <a:cs typeface="Calibri"/>
                  <a:sym typeface="Calibri"/>
                </a:rPr>
                <a:t>Graduating Healthy Students</a:t>
              </a:r>
              <a:endParaRPr sz="2400" b="1" i="0" u="none" strike="noStrike" cap="none">
                <a:solidFill>
                  <a:srgbClr val="000000"/>
                </a:solidFill>
                <a:latin typeface="Calibri"/>
                <a:ea typeface="Calibri"/>
                <a:cs typeface="Calibri"/>
                <a:sym typeface="Calibri"/>
              </a:endParaRPr>
            </a:p>
          </p:txBody>
        </p:sp>
        <p:sp>
          <p:nvSpPr>
            <p:cNvPr id="145" name="Google Shape;145;p16"/>
            <p:cNvSpPr/>
            <p:nvPr/>
          </p:nvSpPr>
          <p:spPr>
            <a:xfrm>
              <a:off x="6565530" y="61853"/>
              <a:ext cx="2342033" cy="1405220"/>
            </a:xfrm>
            <a:prstGeom prst="roundRect">
              <a:avLst>
                <a:gd name="adj" fmla="val 10000"/>
              </a:avLst>
            </a:prstGeom>
            <a:solidFill>
              <a:srgbClr val="F39E31"/>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6"/>
            <p:cNvSpPr txBox="1"/>
            <p:nvPr/>
          </p:nvSpPr>
          <p:spPr>
            <a:xfrm>
              <a:off x="6606687" y="103010"/>
              <a:ext cx="2259719" cy="1322906"/>
            </a:xfrm>
            <a:prstGeom prst="rect">
              <a:avLst/>
            </a:prstGeom>
            <a:solidFill>
              <a:srgbClr val="F39E31"/>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Calibri"/>
                <a:buNone/>
              </a:pPr>
              <a:r>
                <a:rPr lang="es-US" sz="2400" b="1" i="0" u="none" strike="noStrike" cap="none">
                  <a:solidFill>
                    <a:srgbClr val="000000"/>
                  </a:solidFill>
                  <a:latin typeface="Calibri"/>
                  <a:ea typeface="Calibri"/>
                  <a:cs typeface="Calibri"/>
                  <a:sym typeface="Calibri"/>
                </a:rPr>
                <a:t>Community Alliance for Safety &amp; Peace</a:t>
              </a:r>
              <a:endParaRPr sz="2400" b="1" i="0" u="none" strike="noStrike" cap="none">
                <a:solidFill>
                  <a:srgbClr val="000000"/>
                </a:solidFill>
                <a:latin typeface="Calibri"/>
                <a:ea typeface="Calibri"/>
                <a:cs typeface="Calibri"/>
                <a:sym typeface="Calibri"/>
              </a:endParaRPr>
            </a:p>
          </p:txBody>
        </p:sp>
        <p:sp>
          <p:nvSpPr>
            <p:cNvPr id="148" name="Google Shape;148;p16"/>
            <p:cNvSpPr/>
            <p:nvPr/>
          </p:nvSpPr>
          <p:spPr>
            <a:xfrm>
              <a:off x="6565530" y="2403887"/>
              <a:ext cx="2342033" cy="1405220"/>
            </a:xfrm>
            <a:prstGeom prst="roundRect">
              <a:avLst>
                <a:gd name="adj" fmla="val 10000"/>
              </a:avLst>
            </a:prstGeom>
            <a:solidFill>
              <a:srgbClr val="F39E31"/>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6"/>
            <p:cNvSpPr txBox="1"/>
            <p:nvPr/>
          </p:nvSpPr>
          <p:spPr>
            <a:xfrm>
              <a:off x="6606687" y="2445044"/>
              <a:ext cx="2259719" cy="1322906"/>
            </a:xfrm>
            <a:prstGeom prst="rect">
              <a:avLst/>
            </a:prstGeom>
            <a:solidFill>
              <a:srgbClr val="F39E31"/>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Calibri"/>
                <a:buNone/>
              </a:pPr>
              <a:r>
                <a:rPr lang="es-US" sz="2400" b="1" i="0" u="none" strike="noStrike" cap="none">
                  <a:solidFill>
                    <a:srgbClr val="000000"/>
                  </a:solidFill>
                  <a:latin typeface="Calibri"/>
                  <a:ea typeface="Calibri"/>
                  <a:cs typeface="Calibri"/>
                  <a:sym typeface="Calibri"/>
                </a:rPr>
                <a:t>THP</a:t>
              </a:r>
              <a:endParaRPr sz="2400" b="1" i="0" u="none" strike="noStrike" cap="none">
                <a:solidFill>
                  <a:srgbClr val="000000"/>
                </a:solidFill>
                <a:latin typeface="Calibri"/>
                <a:ea typeface="Calibri"/>
                <a:cs typeface="Calibri"/>
                <a:sym typeface="Calibri"/>
              </a:endParaRPr>
            </a:p>
          </p:txBody>
        </p:sp>
        <p:sp>
          <p:nvSpPr>
            <p:cNvPr id="151" name="Google Shape;151;p16"/>
            <p:cNvSpPr/>
            <p:nvPr/>
          </p:nvSpPr>
          <p:spPr>
            <a:xfrm>
              <a:off x="7834" y="2321573"/>
              <a:ext cx="2342033" cy="1405220"/>
            </a:xfrm>
            <a:prstGeom prst="roundRect">
              <a:avLst>
                <a:gd name="adj" fmla="val 10000"/>
              </a:avLst>
            </a:prstGeom>
            <a:solidFill>
              <a:srgbClr val="6DC7ED"/>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6"/>
            <p:cNvSpPr txBox="1"/>
            <p:nvPr/>
          </p:nvSpPr>
          <p:spPr>
            <a:xfrm>
              <a:off x="27216" y="2403887"/>
              <a:ext cx="2259719" cy="1322906"/>
            </a:xfrm>
            <a:prstGeom prst="rect">
              <a:avLst/>
            </a:prstGeom>
            <a:solidFill>
              <a:srgbClr val="6DC7ED"/>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Calibri"/>
                <a:buNone/>
              </a:pPr>
              <a:r>
                <a:rPr lang="es-US" sz="2400" b="1" i="0" u="none" strike="noStrike" cap="none" dirty="0" err="1">
                  <a:solidFill>
                    <a:srgbClr val="000000"/>
                  </a:solidFill>
                  <a:latin typeface="Calibri"/>
                  <a:ea typeface="Calibri"/>
                  <a:cs typeface="Calibri"/>
                  <a:sym typeface="Calibri"/>
                </a:rPr>
                <a:t>System</a:t>
              </a:r>
              <a:r>
                <a:rPr lang="es-US" sz="2400" b="1" i="0" u="none" strike="noStrike" cap="none" dirty="0">
                  <a:solidFill>
                    <a:srgbClr val="000000"/>
                  </a:solidFill>
                  <a:latin typeface="Calibri"/>
                  <a:ea typeface="Calibri"/>
                  <a:cs typeface="Calibri"/>
                  <a:sym typeface="Calibri"/>
                </a:rPr>
                <a:t> </a:t>
              </a:r>
              <a:r>
                <a:rPr lang="es-US" sz="2400" b="1" i="0" u="none" strike="noStrike" cap="none" dirty="0" err="1">
                  <a:solidFill>
                    <a:srgbClr val="000000"/>
                  </a:solidFill>
                  <a:latin typeface="Calibri"/>
                  <a:ea typeface="Calibri"/>
                  <a:cs typeface="Calibri"/>
                  <a:sym typeface="Calibri"/>
                </a:rPr>
                <a:t>of</a:t>
              </a:r>
              <a:r>
                <a:rPr lang="es-US" sz="2400" b="1" i="0" u="none" strike="noStrike" cap="none" dirty="0">
                  <a:solidFill>
                    <a:srgbClr val="000000"/>
                  </a:solidFill>
                  <a:latin typeface="Calibri"/>
                  <a:ea typeface="Calibri"/>
                  <a:cs typeface="Calibri"/>
                  <a:sym typeface="Calibri"/>
                </a:rPr>
                <a:t> </a:t>
              </a:r>
              <a:r>
                <a:rPr lang="es-US" sz="2400" b="1" i="0" u="none" strike="noStrike" cap="none" dirty="0" err="1">
                  <a:solidFill>
                    <a:srgbClr val="000000"/>
                  </a:solidFill>
                  <a:latin typeface="Calibri"/>
                  <a:ea typeface="Calibri"/>
                  <a:cs typeface="Calibri"/>
                  <a:sym typeface="Calibri"/>
                </a:rPr>
                <a:t>Care</a:t>
              </a:r>
              <a:endParaRPr sz="2400" b="1" i="0" u="none" strike="noStrike" cap="none" dirty="0">
                <a:solidFill>
                  <a:srgbClr val="000000"/>
                </a:solidFill>
                <a:latin typeface="Calibri"/>
                <a:ea typeface="Calibri"/>
                <a:cs typeface="Calibri"/>
                <a:sym typeface="Calibri"/>
              </a:endParaRPr>
            </a:p>
          </p:txBody>
        </p:sp>
        <p:sp>
          <p:nvSpPr>
            <p:cNvPr id="154" name="Google Shape;154;p16"/>
            <p:cNvSpPr/>
            <p:nvPr/>
          </p:nvSpPr>
          <p:spPr>
            <a:xfrm>
              <a:off x="3286683" y="2321573"/>
              <a:ext cx="2342033" cy="1405220"/>
            </a:xfrm>
            <a:prstGeom prst="roundRect">
              <a:avLst>
                <a:gd name="adj" fmla="val 10000"/>
              </a:avLst>
            </a:prstGeom>
            <a:solidFill>
              <a:srgbClr val="9EC837"/>
            </a:soli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6" name="Google Shape;156;p16"/>
          <p:cNvPicPr preferRelativeResize="0"/>
          <p:nvPr/>
        </p:nvPicPr>
        <p:blipFill rotWithShape="1">
          <a:blip r:embed="rId3">
            <a:alphaModFix/>
          </a:blip>
          <a:srcRect/>
          <a:stretch/>
        </p:blipFill>
        <p:spPr>
          <a:xfrm>
            <a:off x="3365" y="5696674"/>
            <a:ext cx="3790950" cy="1076325"/>
          </a:xfrm>
          <a:prstGeom prst="rect">
            <a:avLst/>
          </a:prstGeom>
          <a:noFill/>
          <a:ln>
            <a:noFill/>
          </a:ln>
        </p:spPr>
      </p:pic>
      <p:sp>
        <p:nvSpPr>
          <p:cNvPr id="22" name="Google Shape;155;p16">
            <a:extLst>
              <a:ext uri="{FF2B5EF4-FFF2-40B4-BE49-F238E27FC236}">
                <a16:creationId xmlns:a16="http://schemas.microsoft.com/office/drawing/2014/main" id="{8C8ADF27-4471-471F-8719-421DC09CFFC1}"/>
              </a:ext>
            </a:extLst>
          </p:cNvPr>
          <p:cNvSpPr txBox="1"/>
          <p:nvPr/>
        </p:nvSpPr>
        <p:spPr>
          <a:xfrm>
            <a:off x="5025196" y="3881210"/>
            <a:ext cx="2141608" cy="1322906"/>
          </a:xfrm>
          <a:prstGeom prst="rect">
            <a:avLst/>
          </a:prstGeom>
          <a:solidFill>
            <a:srgbClr val="9EC837"/>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400"/>
              <a:buFont typeface="Calibri"/>
              <a:buNone/>
            </a:pPr>
            <a:r>
              <a:rPr lang="es-US" sz="2400" b="1" i="0" u="none" strike="noStrike" cap="none" dirty="0">
                <a:solidFill>
                  <a:srgbClr val="000000"/>
                </a:solidFill>
                <a:latin typeface="Calibri"/>
                <a:ea typeface="Calibri"/>
                <a:cs typeface="Calibri"/>
                <a:sym typeface="Calibri"/>
              </a:rPr>
              <a:t>Child </a:t>
            </a:r>
            <a:r>
              <a:rPr lang="es-US" sz="2400" b="1" i="0" u="none" strike="noStrike" cap="none" dirty="0" err="1">
                <a:solidFill>
                  <a:srgbClr val="000000"/>
                </a:solidFill>
                <a:latin typeface="Calibri"/>
                <a:ea typeface="Calibri"/>
                <a:cs typeface="Calibri"/>
                <a:sym typeface="Calibri"/>
              </a:rPr>
              <a:t>Welfare</a:t>
            </a:r>
            <a:r>
              <a:rPr lang="es-US" sz="2400" b="1" i="0" u="none" strike="noStrike" cap="none" dirty="0">
                <a:solidFill>
                  <a:srgbClr val="000000"/>
                </a:solidFill>
                <a:latin typeface="Calibri"/>
                <a:ea typeface="Calibri"/>
                <a:cs typeface="Calibri"/>
                <a:sym typeface="Calibri"/>
              </a:rPr>
              <a:t> </a:t>
            </a:r>
            <a:r>
              <a:rPr lang="es-US" sz="2400" b="1" i="0" u="none" strike="noStrike" cap="none" dirty="0" err="1">
                <a:solidFill>
                  <a:srgbClr val="000000"/>
                </a:solidFill>
                <a:latin typeface="Calibri"/>
                <a:ea typeface="Calibri"/>
                <a:cs typeface="Calibri"/>
                <a:sym typeface="Calibri"/>
              </a:rPr>
              <a:t>Redesign</a:t>
            </a:r>
            <a:endParaRPr sz="2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405114" y="365125"/>
            <a:ext cx="10948686"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s-US" sz="4400" b="1" i="0" u="none" strike="noStrike" cap="none" dirty="0" err="1">
                <a:solidFill>
                  <a:srgbClr val="38761D"/>
                </a:solidFill>
              </a:rPr>
              <a:t>Profile</a:t>
            </a:r>
            <a:r>
              <a:rPr lang="es-US" sz="4400" b="1" i="0" u="none" strike="noStrike" cap="none" dirty="0">
                <a:solidFill>
                  <a:srgbClr val="38761D"/>
                </a:solidFill>
              </a:rPr>
              <a:t> </a:t>
            </a:r>
            <a:r>
              <a:rPr lang="es-US" sz="4400" b="1" i="0" u="none" strike="noStrike" cap="none" dirty="0" err="1">
                <a:solidFill>
                  <a:srgbClr val="38761D"/>
                </a:solidFill>
              </a:rPr>
              <a:t>of</a:t>
            </a:r>
            <a:r>
              <a:rPr lang="es-US" sz="4400" b="1" i="0" u="none" strike="noStrike" cap="none" dirty="0">
                <a:solidFill>
                  <a:srgbClr val="38761D"/>
                </a:solidFill>
              </a:rPr>
              <a:t> Monterey County </a:t>
            </a:r>
            <a:r>
              <a:rPr lang="es-US" sz="4400" b="1" i="0" u="none" strike="noStrike" cap="none" dirty="0" err="1">
                <a:solidFill>
                  <a:srgbClr val="38761D"/>
                </a:solidFill>
              </a:rPr>
              <a:t>Children</a:t>
            </a:r>
            <a:r>
              <a:rPr lang="es-US" sz="4400" b="1" i="0" u="none" strike="noStrike" cap="none" dirty="0">
                <a:solidFill>
                  <a:srgbClr val="38761D"/>
                </a:solidFill>
              </a:rPr>
              <a:t> &amp; </a:t>
            </a:r>
            <a:r>
              <a:rPr lang="es-US" sz="4400" b="1" i="0" u="none" strike="noStrike" cap="none" dirty="0" err="1">
                <a:solidFill>
                  <a:srgbClr val="38761D"/>
                </a:solidFill>
              </a:rPr>
              <a:t>Youth</a:t>
            </a:r>
            <a:endParaRPr sz="4400" b="1" i="0" u="none" strike="noStrike" cap="none" dirty="0">
              <a:solidFill>
                <a:srgbClr val="38761D"/>
              </a:solidFill>
            </a:endParaRPr>
          </a:p>
        </p:txBody>
      </p:sp>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527617" y="5638800"/>
            <a:ext cx="3790950" cy="1076325"/>
          </a:xfrm>
          <a:prstGeom prst="rect">
            <a:avLst/>
          </a:prstGeom>
          <a:noFill/>
          <a:ln>
            <a:noFill/>
          </a:ln>
        </p:spPr>
      </p:pic>
      <p:pic>
        <p:nvPicPr>
          <p:cNvPr id="5" name="image9.png">
            <a:extLst>
              <a:ext uri="{FF2B5EF4-FFF2-40B4-BE49-F238E27FC236}">
                <a16:creationId xmlns:a16="http://schemas.microsoft.com/office/drawing/2014/main" id="{9D5CD7E9-F7DE-4433-80A6-051173CB13DF}"/>
              </a:ext>
            </a:extLst>
          </p:cNvPr>
          <p:cNvPicPr/>
          <p:nvPr/>
        </p:nvPicPr>
        <p:blipFill>
          <a:blip r:embed="rId4"/>
          <a:srcRect/>
          <a:stretch>
            <a:fillRect/>
          </a:stretch>
        </p:blipFill>
        <p:spPr>
          <a:xfrm>
            <a:off x="2777924" y="1690687"/>
            <a:ext cx="6551271" cy="3541069"/>
          </a:xfrm>
          <a:prstGeom prst="rect">
            <a:avLst/>
          </a:prstGeom>
          <a:ln/>
        </p:spPr>
      </p:pic>
    </p:spTree>
    <p:extLst>
      <p:ext uri="{BB962C8B-B14F-4D97-AF65-F5344CB8AC3E}">
        <p14:creationId xmlns:p14="http://schemas.microsoft.com/office/powerpoint/2010/main" val="3362642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5" name="image7.png">
            <a:extLst>
              <a:ext uri="{FF2B5EF4-FFF2-40B4-BE49-F238E27FC236}">
                <a16:creationId xmlns:a16="http://schemas.microsoft.com/office/drawing/2014/main" id="{6EA1BFBC-077D-4402-BE6B-0F52F7FF51D9}"/>
              </a:ext>
            </a:extLst>
          </p:cNvPr>
          <p:cNvPicPr/>
          <p:nvPr/>
        </p:nvPicPr>
        <p:blipFill>
          <a:blip r:embed="rId3"/>
          <a:srcRect/>
          <a:stretch>
            <a:fillRect/>
          </a:stretch>
        </p:blipFill>
        <p:spPr>
          <a:xfrm>
            <a:off x="405114" y="142876"/>
            <a:ext cx="10845478" cy="6535716"/>
          </a:xfrm>
          <a:prstGeom prst="rect">
            <a:avLst/>
          </a:prstGeo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5841" y="5870294"/>
            <a:ext cx="3790950" cy="1076325"/>
          </a:xfrm>
          <a:prstGeom prst="rect">
            <a:avLst/>
          </a:prstGeom>
          <a:noFill/>
          <a:ln>
            <a:noFill/>
          </a:ln>
        </p:spPr>
      </p:pic>
      <p:pic>
        <p:nvPicPr>
          <p:cNvPr id="5" name="image27.png">
            <a:extLst>
              <a:ext uri="{FF2B5EF4-FFF2-40B4-BE49-F238E27FC236}">
                <a16:creationId xmlns:a16="http://schemas.microsoft.com/office/drawing/2014/main" id="{F59EA90E-F1AC-4F6E-BBA2-94D700DB59B7}"/>
              </a:ext>
            </a:extLst>
          </p:cNvPr>
          <p:cNvPicPr/>
          <p:nvPr/>
        </p:nvPicPr>
        <p:blipFill>
          <a:blip r:embed="rId4"/>
          <a:srcRect/>
          <a:stretch>
            <a:fillRect/>
          </a:stretch>
        </p:blipFill>
        <p:spPr>
          <a:xfrm>
            <a:off x="1354238" y="312516"/>
            <a:ext cx="9757457" cy="5208608"/>
          </a:xfrm>
          <a:prstGeom prst="rect">
            <a:avLst/>
          </a:prstGeom>
          <a:ln/>
        </p:spPr>
      </p:pic>
    </p:spTree>
    <p:extLst>
      <p:ext uri="{BB962C8B-B14F-4D97-AF65-F5344CB8AC3E}">
        <p14:creationId xmlns:p14="http://schemas.microsoft.com/office/powerpoint/2010/main" val="280662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401050" y="5781675"/>
            <a:ext cx="3790950" cy="1076325"/>
          </a:xfrm>
          <a:prstGeom prst="rect">
            <a:avLst/>
          </a:prstGeom>
          <a:noFill/>
          <a:ln>
            <a:noFill/>
          </a:ln>
        </p:spPr>
      </p:pic>
      <p:pic>
        <p:nvPicPr>
          <p:cNvPr id="6" name="image17.png">
            <a:extLst>
              <a:ext uri="{FF2B5EF4-FFF2-40B4-BE49-F238E27FC236}">
                <a16:creationId xmlns:a16="http://schemas.microsoft.com/office/drawing/2014/main" id="{5D3D290D-99EC-4B8C-8CF5-619CB9EEC2EE}"/>
              </a:ext>
            </a:extLst>
          </p:cNvPr>
          <p:cNvPicPr/>
          <p:nvPr/>
        </p:nvPicPr>
        <p:blipFill>
          <a:blip r:embed="rId4"/>
          <a:srcRect/>
          <a:stretch>
            <a:fillRect/>
          </a:stretch>
        </p:blipFill>
        <p:spPr>
          <a:xfrm>
            <a:off x="1076445" y="277792"/>
            <a:ext cx="10116273" cy="5347504"/>
          </a:xfrm>
          <a:prstGeom prst="rect">
            <a:avLst/>
          </a:prstGeom>
          <a:ln/>
        </p:spPr>
      </p:pic>
    </p:spTree>
    <p:extLst>
      <p:ext uri="{BB962C8B-B14F-4D97-AF65-F5344CB8AC3E}">
        <p14:creationId xmlns:p14="http://schemas.microsoft.com/office/powerpoint/2010/main" val="366600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1"/>
        <p:cNvGrpSpPr/>
        <p:nvPr/>
      </p:nvGrpSpPr>
      <p:grpSpPr>
        <a:xfrm>
          <a:off x="0" y="0"/>
          <a:ext cx="0" cy="0"/>
          <a:chOff x="0" y="0"/>
          <a:chExt cx="0" cy="0"/>
        </a:xfrm>
      </p:grpSpPr>
      <p:sp>
        <p:nvSpPr>
          <p:cNvPr id="163" name="Google Shape;163;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ts val="1800"/>
              <a:buNone/>
            </a:pPr>
            <a:endParaRPr dirty="0"/>
          </a:p>
          <a:p>
            <a:pPr marL="0" marR="0" lvl="0" indent="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a:stretch/>
        </p:blipFill>
        <p:spPr>
          <a:xfrm>
            <a:off x="8715736" y="5995686"/>
            <a:ext cx="3593939" cy="862314"/>
          </a:xfrm>
          <a:prstGeom prst="rect">
            <a:avLst/>
          </a:prstGeom>
          <a:noFill/>
          <a:ln>
            <a:noFill/>
          </a:ln>
        </p:spPr>
      </p:pic>
      <p:pic>
        <p:nvPicPr>
          <p:cNvPr id="6" name="image24.png">
            <a:extLst>
              <a:ext uri="{FF2B5EF4-FFF2-40B4-BE49-F238E27FC236}">
                <a16:creationId xmlns:a16="http://schemas.microsoft.com/office/drawing/2014/main" id="{ACB007DA-8E83-4604-B0D7-3A4836AE9F23}"/>
              </a:ext>
            </a:extLst>
          </p:cNvPr>
          <p:cNvPicPr/>
          <p:nvPr/>
        </p:nvPicPr>
        <p:blipFill>
          <a:blip r:embed="rId4"/>
          <a:srcRect/>
          <a:stretch>
            <a:fillRect/>
          </a:stretch>
        </p:blipFill>
        <p:spPr>
          <a:xfrm>
            <a:off x="596096" y="324091"/>
            <a:ext cx="10757704" cy="5671595"/>
          </a:xfrm>
          <a:prstGeom prst="rect">
            <a:avLst/>
          </a:prstGeom>
          <a:ln/>
        </p:spPr>
      </p:pic>
    </p:spTree>
    <p:extLst>
      <p:ext uri="{BB962C8B-B14F-4D97-AF65-F5344CB8AC3E}">
        <p14:creationId xmlns:p14="http://schemas.microsoft.com/office/powerpoint/2010/main" val="1875716018"/>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Bright Futures 3">
      <a:dk1>
        <a:srgbClr val="BABABA"/>
      </a:dk1>
      <a:lt1>
        <a:srgbClr val="515A64"/>
      </a:lt1>
      <a:dk2>
        <a:srgbClr val="4A58AA"/>
      </a:dk2>
      <a:lt2>
        <a:srgbClr val="A7B8DC"/>
      </a:lt2>
      <a:accent1>
        <a:srgbClr val="9EBD88"/>
      </a:accent1>
      <a:accent2>
        <a:srgbClr val="619367"/>
      </a:accent2>
      <a:accent3>
        <a:srgbClr val="38478A"/>
      </a:accent3>
      <a:accent4>
        <a:srgbClr val="D78E1B"/>
      </a:accent4>
      <a:accent5>
        <a:srgbClr val="EA684F"/>
      </a:accent5>
      <a:accent6>
        <a:srgbClr val="8A3738"/>
      </a:accent6>
      <a:hlink>
        <a:srgbClr val="000086"/>
      </a:hlink>
      <a:folHlink>
        <a:srgbClr val="00008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3.xml><?xml version="1.0" encoding="utf-8"?>
<a:theme xmlns:a="http://schemas.openxmlformats.org/drawingml/2006/main" name="1_Angles">
  <a:themeElements>
    <a:clrScheme name="Bright Futures 3">
      <a:dk1>
        <a:srgbClr val="BABABA"/>
      </a:dk1>
      <a:lt1>
        <a:srgbClr val="515A64"/>
      </a:lt1>
      <a:dk2>
        <a:srgbClr val="4A58AA"/>
      </a:dk2>
      <a:lt2>
        <a:srgbClr val="A7B8DC"/>
      </a:lt2>
      <a:accent1>
        <a:srgbClr val="9EBD88"/>
      </a:accent1>
      <a:accent2>
        <a:srgbClr val="619367"/>
      </a:accent2>
      <a:accent3>
        <a:srgbClr val="38478A"/>
      </a:accent3>
      <a:accent4>
        <a:srgbClr val="D78E1B"/>
      </a:accent4>
      <a:accent5>
        <a:srgbClr val="EA684F"/>
      </a:accent5>
      <a:accent6>
        <a:srgbClr val="8A3738"/>
      </a:accent6>
      <a:hlink>
        <a:srgbClr val="000086"/>
      </a:hlink>
      <a:folHlink>
        <a:srgbClr val="00008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1871</Words>
  <Application>Microsoft Macintosh PowerPoint</Application>
  <PresentationFormat>Widescreen</PresentationFormat>
  <Paragraphs>248</Paragraphs>
  <Slides>30</Slides>
  <Notes>30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Arial</vt:lpstr>
      <vt:lpstr>Calibri</vt:lpstr>
      <vt:lpstr>Century Gothic</vt:lpstr>
      <vt:lpstr>Franklin Gothic Book</vt:lpstr>
      <vt:lpstr>Franklin Gothic Medium</vt:lpstr>
      <vt:lpstr>Wingdings</vt:lpstr>
      <vt:lpstr>Office Theme</vt:lpstr>
      <vt:lpstr>Angles</vt:lpstr>
      <vt:lpstr>1_Angles</vt:lpstr>
      <vt:lpstr>PowerPoint Presentation</vt:lpstr>
      <vt:lpstr>Vision Statement </vt:lpstr>
      <vt:lpstr>Guiding Principles</vt:lpstr>
      <vt:lpstr>Previous Initiatives and Areas of Focus</vt:lpstr>
      <vt:lpstr>Profile of Monterey County Children &amp; Youth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Early Childhood Development Initiative   Presented by Francine Rodd, Co-Chair </vt:lpstr>
      <vt:lpstr>PowerPoint Presentation</vt:lpstr>
      <vt:lpstr>Background</vt:lpstr>
      <vt:lpstr>PowerPoint Presentation</vt:lpstr>
      <vt:lpstr>PowerPoint Presentation</vt:lpstr>
      <vt:lpstr>PowerPoint Presentation</vt:lpstr>
      <vt:lpstr>PowerPoint Presentation</vt:lpstr>
      <vt:lpstr>PowerPoint Presentation</vt:lpstr>
      <vt:lpstr>PowerPoint Presentation</vt:lpstr>
      <vt:lpstr>7 Goals for Improvement</vt:lpstr>
      <vt:lpstr>Youth Development and Engagement</vt:lpstr>
      <vt:lpstr>Measuring Youth Development</vt:lpstr>
      <vt:lpstr>Importance of Prevention</vt:lpstr>
      <vt:lpstr>Inventory of Youth Serving Programs</vt:lpstr>
      <vt:lpstr>Potential Vision for the Future</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Mayra Perez Diaz</dc:creator>
  <cp:lastModifiedBy>Microsoft Office User</cp:lastModifiedBy>
  <cp:revision>71</cp:revision>
  <dcterms:created xsi:type="dcterms:W3CDTF">2019-04-25T22:22:07Z</dcterms:created>
  <dcterms:modified xsi:type="dcterms:W3CDTF">2019-05-01T20:16:46Z</dcterms:modified>
</cp:coreProperties>
</file>